
<file path=[Content_Types].xml><?xml version="1.0" encoding="utf-8"?>
<Types xmlns="http://schemas.openxmlformats.org/package/2006/content-types">
  <Default Extension="xml" ContentType="application/xml"/>
  <Default Extension="vsdx" ContentType="application/vnd.ms-visio.drawing"/>
  <Default Extension="jpg" ContentType="image/jpeg"/>
  <Default Extension="jpeg" ContentType="image/jpeg"/>
  <Default Extension="emf" ContentType="image/x-emf"/>
  <Default Extension="tiff" ContentType="image/tiff"/>
  <Default Extension="tmp" ContentType="image/png"/>
  <Default Extension="vml" ContentType="application/vnd.openxmlformats-officedocument.vmlDrawin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55"/>
  </p:notesMasterIdLst>
  <p:sldIdLst>
    <p:sldId id="256" r:id="rId3"/>
    <p:sldId id="259" r:id="rId4"/>
    <p:sldId id="305" r:id="rId5"/>
    <p:sldId id="263" r:id="rId6"/>
    <p:sldId id="308" r:id="rId7"/>
    <p:sldId id="309" r:id="rId8"/>
    <p:sldId id="307" r:id="rId9"/>
    <p:sldId id="260" r:id="rId10"/>
    <p:sldId id="314" r:id="rId11"/>
    <p:sldId id="315" r:id="rId12"/>
    <p:sldId id="262" r:id="rId13"/>
    <p:sldId id="261" r:id="rId14"/>
    <p:sldId id="310" r:id="rId15"/>
    <p:sldId id="326" r:id="rId16"/>
    <p:sldId id="257" r:id="rId17"/>
    <p:sldId id="268" r:id="rId18"/>
    <p:sldId id="318" r:id="rId19"/>
    <p:sldId id="270" r:id="rId20"/>
    <p:sldId id="285" r:id="rId21"/>
    <p:sldId id="269" r:id="rId22"/>
    <p:sldId id="287" r:id="rId23"/>
    <p:sldId id="286" r:id="rId24"/>
    <p:sldId id="272" r:id="rId25"/>
    <p:sldId id="320" r:id="rId26"/>
    <p:sldId id="327" r:id="rId27"/>
    <p:sldId id="319" r:id="rId28"/>
    <p:sldId id="301" r:id="rId29"/>
    <p:sldId id="321" r:id="rId30"/>
    <p:sldId id="322" r:id="rId31"/>
    <p:sldId id="323" r:id="rId32"/>
    <p:sldId id="325" r:id="rId33"/>
    <p:sldId id="324" r:id="rId34"/>
    <p:sldId id="292" r:id="rId35"/>
    <p:sldId id="297" r:id="rId36"/>
    <p:sldId id="275" r:id="rId37"/>
    <p:sldId id="276" r:id="rId38"/>
    <p:sldId id="277" r:id="rId39"/>
    <p:sldId id="298" r:id="rId40"/>
    <p:sldId id="278" r:id="rId41"/>
    <p:sldId id="288" r:id="rId42"/>
    <p:sldId id="299" r:id="rId43"/>
    <p:sldId id="280" r:id="rId44"/>
    <p:sldId id="281" r:id="rId45"/>
    <p:sldId id="264" r:id="rId46"/>
    <p:sldId id="265" r:id="rId47"/>
    <p:sldId id="266" r:id="rId48"/>
    <p:sldId id="267" r:id="rId49"/>
    <p:sldId id="306" r:id="rId50"/>
    <p:sldId id="312" r:id="rId51"/>
    <p:sldId id="313" r:id="rId52"/>
    <p:sldId id="316" r:id="rId53"/>
    <p:sldId id="317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69" autoAdjust="0"/>
    <p:restoredTop sz="73878" autoAdjust="0"/>
  </p:normalViewPr>
  <p:slideViewPr>
    <p:cSldViewPr snapToGrid="0">
      <p:cViewPr varScale="1">
        <p:scale>
          <a:sx n="75" d="100"/>
          <a:sy n="75" d="100"/>
        </p:scale>
        <p:origin x="-1024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notesMaster" Target="notesMasters/notes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51AE2B-F99E-4AF9-B7B1-9B75D8C37B91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C31711-FAA9-4BE6-B341-AC6BB0F88AF6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1</a:t>
          </a:r>
          <a:endParaRPr lang="en-US" dirty="0">
            <a:solidFill>
              <a:schemeClr val="tx1"/>
            </a:solidFill>
          </a:endParaRPr>
        </a:p>
      </dgm:t>
    </dgm:pt>
    <dgm:pt modelId="{25F943C8-C361-4F28-BF78-C3382CBE3C67}" type="parTrans" cxnId="{D3BDB972-8855-47CF-BD76-7E73B0B660B9}">
      <dgm:prSet/>
      <dgm:spPr/>
      <dgm:t>
        <a:bodyPr/>
        <a:lstStyle/>
        <a:p>
          <a:endParaRPr lang="en-US"/>
        </a:p>
      </dgm:t>
    </dgm:pt>
    <dgm:pt modelId="{14690278-D351-41D4-9748-C9C9E0F7ACCE}" type="sibTrans" cxnId="{D3BDB972-8855-47CF-BD76-7E73B0B660B9}">
      <dgm:prSet/>
      <dgm:spPr>
        <a:noFill/>
        <a:ln>
          <a:solidFill>
            <a:schemeClr val="tx1"/>
          </a:solidFill>
        </a:ln>
      </dgm:spPr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01DBE18-CE4B-41CE-B2AE-B33829049DCC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11</a:t>
          </a:r>
        </a:p>
      </dgm:t>
    </dgm:pt>
    <dgm:pt modelId="{8A8675D3-E2A5-4A1D-B0DF-F68FB67FEAA1}" type="parTrans" cxnId="{65D19034-0038-40DD-8DB1-F8DCACE88ABF}">
      <dgm:prSet/>
      <dgm:spPr/>
      <dgm:t>
        <a:bodyPr/>
        <a:lstStyle/>
        <a:p>
          <a:endParaRPr lang="en-US"/>
        </a:p>
      </dgm:t>
    </dgm:pt>
    <dgm:pt modelId="{3CA920AB-F9EE-4543-8780-F07889A788DC}" type="sibTrans" cxnId="{65D19034-0038-40DD-8DB1-F8DCACE88ABF}">
      <dgm:prSet/>
      <dgm:spPr>
        <a:noFill/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415AC06-7E74-412F-8619-49497DEF48C8}">
      <dgm:prSet phldrT="[Text]"/>
      <dgm:spPr>
        <a:noFill/>
        <a:ln>
          <a:solidFill>
            <a:schemeClr val="tx1"/>
          </a:solidFill>
        </a:ln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6</a:t>
          </a:r>
          <a:endParaRPr lang="en-US" dirty="0">
            <a:solidFill>
              <a:schemeClr val="tx1"/>
            </a:solidFill>
          </a:endParaRPr>
        </a:p>
      </dgm:t>
    </dgm:pt>
    <dgm:pt modelId="{41335E2A-A0DF-4844-925D-FA21574884FE}" type="parTrans" cxnId="{9B83AF5E-B886-478E-A128-189B868D5613}">
      <dgm:prSet/>
      <dgm:spPr/>
      <dgm:t>
        <a:bodyPr/>
        <a:lstStyle/>
        <a:p>
          <a:endParaRPr lang="en-US"/>
        </a:p>
      </dgm:t>
    </dgm:pt>
    <dgm:pt modelId="{6234C37A-D1AF-4761-9227-097F485C0296}" type="sibTrans" cxnId="{9B83AF5E-B886-478E-A128-189B868D5613}">
      <dgm:prSet/>
      <dgm:spPr>
        <a:noFill/>
        <a:ln>
          <a:solidFill>
            <a:schemeClr val="tx1"/>
          </a:solidFill>
        </a:ln>
      </dgm:spPr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9F6A3E0-CA51-42C2-8AE9-60EB6CDC312C}" type="pres">
      <dgm:prSet presAssocID="{3851AE2B-F99E-4AF9-B7B1-9B75D8C37B9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5EB0A25-B2CA-4CB3-A025-96D9422C7C6B}" type="pres">
      <dgm:prSet presAssocID="{B3C31711-FAA9-4BE6-B341-AC6BB0F88AF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C1EDBD-0CE8-4AA1-BD9F-B4C15E31F579}" type="pres">
      <dgm:prSet presAssocID="{14690278-D351-41D4-9748-C9C9E0F7ACCE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F0B0A845-4616-4896-86A7-BFAE55203C39}" type="pres">
      <dgm:prSet presAssocID="{14690278-D351-41D4-9748-C9C9E0F7ACCE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9F8ADEF3-98F9-4FB2-A755-9FCDB72C0D48}" type="pres">
      <dgm:prSet presAssocID="{401DBE18-CE4B-41CE-B2AE-B33829049DC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D01DEE-F891-46EA-8C02-97EBD29C5B47}" type="pres">
      <dgm:prSet presAssocID="{3CA920AB-F9EE-4543-8780-F07889A788DC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173181B7-0AF7-4D4B-B913-9D332F28F755}" type="pres">
      <dgm:prSet presAssocID="{3CA920AB-F9EE-4543-8780-F07889A788DC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57272C3A-1908-470F-B1B8-639EF0119CAB}" type="pres">
      <dgm:prSet presAssocID="{C415AC06-7E74-412F-8619-49497DEF48C8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BF8F48-479B-475F-8B91-F2F96DECAB07}" type="pres">
      <dgm:prSet presAssocID="{6234C37A-D1AF-4761-9227-097F485C0296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2F639184-5EDC-4CD1-96A0-991E6B18757D}" type="pres">
      <dgm:prSet presAssocID="{6234C37A-D1AF-4761-9227-097F485C0296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7532CB70-9983-4A1E-AC9A-BCD33EB7F106}" type="presOf" srcId="{B3C31711-FAA9-4BE6-B341-AC6BB0F88AF6}" destId="{85EB0A25-B2CA-4CB3-A025-96D9422C7C6B}" srcOrd="0" destOrd="0" presId="urn:microsoft.com/office/officeart/2005/8/layout/cycle2"/>
    <dgm:cxn modelId="{0817A90C-1806-41F0-BC5F-80C7B70F4401}" type="presOf" srcId="{14690278-D351-41D4-9748-C9C9E0F7ACCE}" destId="{F0B0A845-4616-4896-86A7-BFAE55203C39}" srcOrd="1" destOrd="0" presId="urn:microsoft.com/office/officeart/2005/8/layout/cycle2"/>
    <dgm:cxn modelId="{B497A9BD-A677-4EBF-93B1-6DA599EF9E61}" type="presOf" srcId="{3CA920AB-F9EE-4543-8780-F07889A788DC}" destId="{173181B7-0AF7-4D4B-B913-9D332F28F755}" srcOrd="1" destOrd="0" presId="urn:microsoft.com/office/officeart/2005/8/layout/cycle2"/>
    <dgm:cxn modelId="{65D19034-0038-40DD-8DB1-F8DCACE88ABF}" srcId="{3851AE2B-F99E-4AF9-B7B1-9B75D8C37B91}" destId="{401DBE18-CE4B-41CE-B2AE-B33829049DCC}" srcOrd="1" destOrd="0" parTransId="{8A8675D3-E2A5-4A1D-B0DF-F68FB67FEAA1}" sibTransId="{3CA920AB-F9EE-4543-8780-F07889A788DC}"/>
    <dgm:cxn modelId="{5A4926D8-CBB9-4FFB-A08E-13AF56B9BE1C}" type="presOf" srcId="{C415AC06-7E74-412F-8619-49497DEF48C8}" destId="{57272C3A-1908-470F-B1B8-639EF0119CAB}" srcOrd="0" destOrd="0" presId="urn:microsoft.com/office/officeart/2005/8/layout/cycle2"/>
    <dgm:cxn modelId="{D3BDB972-8855-47CF-BD76-7E73B0B660B9}" srcId="{3851AE2B-F99E-4AF9-B7B1-9B75D8C37B91}" destId="{B3C31711-FAA9-4BE6-B341-AC6BB0F88AF6}" srcOrd="0" destOrd="0" parTransId="{25F943C8-C361-4F28-BF78-C3382CBE3C67}" sibTransId="{14690278-D351-41D4-9748-C9C9E0F7ACCE}"/>
    <dgm:cxn modelId="{F1961B42-852A-4C98-9075-4980A25241CF}" type="presOf" srcId="{401DBE18-CE4B-41CE-B2AE-B33829049DCC}" destId="{9F8ADEF3-98F9-4FB2-A755-9FCDB72C0D48}" srcOrd="0" destOrd="0" presId="urn:microsoft.com/office/officeart/2005/8/layout/cycle2"/>
    <dgm:cxn modelId="{9B83AF5E-B886-478E-A128-189B868D5613}" srcId="{3851AE2B-F99E-4AF9-B7B1-9B75D8C37B91}" destId="{C415AC06-7E74-412F-8619-49497DEF48C8}" srcOrd="2" destOrd="0" parTransId="{41335E2A-A0DF-4844-925D-FA21574884FE}" sibTransId="{6234C37A-D1AF-4761-9227-097F485C0296}"/>
    <dgm:cxn modelId="{3FD7A7A7-FC08-4433-8A58-0DF971E709A2}" type="presOf" srcId="{6234C37A-D1AF-4761-9227-097F485C0296}" destId="{5EBF8F48-479B-475F-8B91-F2F96DECAB07}" srcOrd="0" destOrd="0" presId="urn:microsoft.com/office/officeart/2005/8/layout/cycle2"/>
    <dgm:cxn modelId="{7A35242D-3073-45CB-9754-6BBEBB3310F3}" type="presOf" srcId="{3851AE2B-F99E-4AF9-B7B1-9B75D8C37B91}" destId="{69F6A3E0-CA51-42C2-8AE9-60EB6CDC312C}" srcOrd="0" destOrd="0" presId="urn:microsoft.com/office/officeart/2005/8/layout/cycle2"/>
    <dgm:cxn modelId="{869FC600-621D-4186-9B1F-D3EA9E3847AC}" type="presOf" srcId="{3CA920AB-F9EE-4543-8780-F07889A788DC}" destId="{B7D01DEE-F891-46EA-8C02-97EBD29C5B47}" srcOrd="0" destOrd="0" presId="urn:microsoft.com/office/officeart/2005/8/layout/cycle2"/>
    <dgm:cxn modelId="{E3DDC8A4-437B-4BDD-B110-18099E2F4623}" type="presOf" srcId="{6234C37A-D1AF-4761-9227-097F485C0296}" destId="{2F639184-5EDC-4CD1-96A0-991E6B18757D}" srcOrd="1" destOrd="0" presId="urn:microsoft.com/office/officeart/2005/8/layout/cycle2"/>
    <dgm:cxn modelId="{3C2BAA56-A5C8-4762-A094-248F280BDF46}" type="presOf" srcId="{14690278-D351-41D4-9748-C9C9E0F7ACCE}" destId="{E2C1EDBD-0CE8-4AA1-BD9F-B4C15E31F579}" srcOrd="0" destOrd="0" presId="urn:microsoft.com/office/officeart/2005/8/layout/cycle2"/>
    <dgm:cxn modelId="{69E07B56-081B-4359-888C-D1ED870A6DEA}" type="presParOf" srcId="{69F6A3E0-CA51-42C2-8AE9-60EB6CDC312C}" destId="{85EB0A25-B2CA-4CB3-A025-96D9422C7C6B}" srcOrd="0" destOrd="0" presId="urn:microsoft.com/office/officeart/2005/8/layout/cycle2"/>
    <dgm:cxn modelId="{2B3336BC-2E21-47DF-9538-D466100C1B29}" type="presParOf" srcId="{69F6A3E0-CA51-42C2-8AE9-60EB6CDC312C}" destId="{E2C1EDBD-0CE8-4AA1-BD9F-B4C15E31F579}" srcOrd="1" destOrd="0" presId="urn:microsoft.com/office/officeart/2005/8/layout/cycle2"/>
    <dgm:cxn modelId="{E6ECA734-1E5E-4D17-891C-5FF5DAF7E568}" type="presParOf" srcId="{E2C1EDBD-0CE8-4AA1-BD9F-B4C15E31F579}" destId="{F0B0A845-4616-4896-86A7-BFAE55203C39}" srcOrd="0" destOrd="0" presId="urn:microsoft.com/office/officeart/2005/8/layout/cycle2"/>
    <dgm:cxn modelId="{9BBAF688-A695-4027-A40B-03610F4DA6A8}" type="presParOf" srcId="{69F6A3E0-CA51-42C2-8AE9-60EB6CDC312C}" destId="{9F8ADEF3-98F9-4FB2-A755-9FCDB72C0D48}" srcOrd="2" destOrd="0" presId="urn:microsoft.com/office/officeart/2005/8/layout/cycle2"/>
    <dgm:cxn modelId="{B0C17652-428C-4D34-8DEC-E7CA6F449E48}" type="presParOf" srcId="{69F6A3E0-CA51-42C2-8AE9-60EB6CDC312C}" destId="{B7D01DEE-F891-46EA-8C02-97EBD29C5B47}" srcOrd="3" destOrd="0" presId="urn:microsoft.com/office/officeart/2005/8/layout/cycle2"/>
    <dgm:cxn modelId="{3DCB8CFC-9923-4F3F-A775-D324783312A9}" type="presParOf" srcId="{B7D01DEE-F891-46EA-8C02-97EBD29C5B47}" destId="{173181B7-0AF7-4D4B-B913-9D332F28F755}" srcOrd="0" destOrd="0" presId="urn:microsoft.com/office/officeart/2005/8/layout/cycle2"/>
    <dgm:cxn modelId="{1DEE91E3-392B-440D-AD9C-AC028C131C07}" type="presParOf" srcId="{69F6A3E0-CA51-42C2-8AE9-60EB6CDC312C}" destId="{57272C3A-1908-470F-B1B8-639EF0119CAB}" srcOrd="4" destOrd="0" presId="urn:microsoft.com/office/officeart/2005/8/layout/cycle2"/>
    <dgm:cxn modelId="{6CC68017-672D-4C5B-A970-D63195E618A1}" type="presParOf" srcId="{69F6A3E0-CA51-42C2-8AE9-60EB6CDC312C}" destId="{5EBF8F48-479B-475F-8B91-F2F96DECAB07}" srcOrd="5" destOrd="0" presId="urn:microsoft.com/office/officeart/2005/8/layout/cycle2"/>
    <dgm:cxn modelId="{4360C643-05ED-47E7-9A95-BB816F466716}" type="presParOf" srcId="{5EBF8F48-479B-475F-8B91-F2F96DECAB07}" destId="{2F639184-5EDC-4CD1-96A0-991E6B18757D}" srcOrd="0" destOrd="0" presId="urn:microsoft.com/office/officeart/2005/8/layout/cycle2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EB0A25-B2CA-4CB3-A025-96D9422C7C6B}">
      <dsp:nvSpPr>
        <dsp:cNvPr id="0" name=""/>
        <dsp:cNvSpPr/>
      </dsp:nvSpPr>
      <dsp:spPr>
        <a:xfrm>
          <a:off x="846098" y="370"/>
          <a:ext cx="654193" cy="654193"/>
        </a:xfrm>
        <a:prstGeom prst="ellipse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1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941902" y="96174"/>
        <a:ext cx="462585" cy="462585"/>
      </dsp:txXfrm>
    </dsp:sp>
    <dsp:sp modelId="{E2C1EDBD-0CE8-4AA1-BD9F-B4C15E31F579}">
      <dsp:nvSpPr>
        <dsp:cNvPr id="0" name=""/>
        <dsp:cNvSpPr/>
      </dsp:nvSpPr>
      <dsp:spPr>
        <a:xfrm rot="3600000">
          <a:off x="1329334" y="638657"/>
          <a:ext cx="174525" cy="220790"/>
        </a:xfrm>
        <a:prstGeom prst="rightArrow">
          <a:avLst>
            <a:gd name="adj1" fmla="val 60000"/>
            <a:gd name="adj2" fmla="val 50000"/>
          </a:avLst>
        </a:prstGeom>
        <a:noFill/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>
            <a:solidFill>
              <a:schemeClr val="tx1"/>
            </a:solidFill>
          </a:endParaRPr>
        </a:p>
      </dsp:txBody>
      <dsp:txXfrm>
        <a:off x="1342423" y="660144"/>
        <a:ext cx="122168" cy="132474"/>
      </dsp:txXfrm>
    </dsp:sp>
    <dsp:sp modelId="{9F8ADEF3-98F9-4FB2-A755-9FCDB72C0D48}">
      <dsp:nvSpPr>
        <dsp:cNvPr id="0" name=""/>
        <dsp:cNvSpPr/>
      </dsp:nvSpPr>
      <dsp:spPr>
        <a:xfrm>
          <a:off x="1337841" y="852095"/>
          <a:ext cx="654193" cy="654193"/>
        </a:xfrm>
        <a:prstGeom prst="ellipse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11</a:t>
          </a:r>
        </a:p>
      </dsp:txBody>
      <dsp:txXfrm>
        <a:off x="1433645" y="947899"/>
        <a:ext cx="462585" cy="462585"/>
      </dsp:txXfrm>
    </dsp:sp>
    <dsp:sp modelId="{B7D01DEE-F891-46EA-8C02-97EBD29C5B47}">
      <dsp:nvSpPr>
        <dsp:cNvPr id="0" name=""/>
        <dsp:cNvSpPr/>
      </dsp:nvSpPr>
      <dsp:spPr>
        <a:xfrm rot="10800000">
          <a:off x="1090872" y="1068797"/>
          <a:ext cx="174525" cy="220790"/>
        </a:xfrm>
        <a:prstGeom prst="rightArrow">
          <a:avLst>
            <a:gd name="adj1" fmla="val 60000"/>
            <a:gd name="adj2" fmla="val 50000"/>
          </a:avLst>
        </a:prstGeom>
        <a:noFill/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 rot="10800000">
        <a:off x="1143229" y="1112955"/>
        <a:ext cx="122168" cy="132474"/>
      </dsp:txXfrm>
    </dsp:sp>
    <dsp:sp modelId="{57272C3A-1908-470F-B1B8-639EF0119CAB}">
      <dsp:nvSpPr>
        <dsp:cNvPr id="0" name=""/>
        <dsp:cNvSpPr/>
      </dsp:nvSpPr>
      <dsp:spPr>
        <a:xfrm>
          <a:off x="354355" y="852095"/>
          <a:ext cx="654193" cy="654193"/>
        </a:xfrm>
        <a:prstGeom prst="ellipse">
          <a:avLst/>
        </a:pr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chemeClr val="tx1"/>
              </a:solidFill>
            </a:rPr>
            <a:t>6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450159" y="947899"/>
        <a:ext cx="462585" cy="462585"/>
      </dsp:txXfrm>
    </dsp:sp>
    <dsp:sp modelId="{5EBF8F48-479B-475F-8B91-F2F96DECAB07}">
      <dsp:nvSpPr>
        <dsp:cNvPr id="0" name=""/>
        <dsp:cNvSpPr/>
      </dsp:nvSpPr>
      <dsp:spPr>
        <a:xfrm rot="18000000">
          <a:off x="837591" y="647212"/>
          <a:ext cx="174525" cy="220790"/>
        </a:xfrm>
        <a:prstGeom prst="rightArrow">
          <a:avLst>
            <a:gd name="adj1" fmla="val 60000"/>
            <a:gd name="adj2" fmla="val 50000"/>
          </a:avLst>
        </a:prstGeom>
        <a:noFill/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>
            <a:solidFill>
              <a:schemeClr val="tx1"/>
            </a:solidFill>
          </a:endParaRPr>
        </a:p>
      </dsp:txBody>
      <dsp:txXfrm>
        <a:off x="850680" y="714041"/>
        <a:ext cx="122168" cy="1324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29E9BB-88F1-4D9E-9C50-8744843ABBA9}" type="datetimeFigureOut">
              <a:rPr lang="en-US" smtClean="0"/>
              <a:t>16/4/7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8C0649-D1F1-4061-A106-296463CAF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398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C0649-D1F1-4061-A106-296463CAFC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3936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third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thing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that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many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trade-off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you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must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take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consideration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when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you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make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decisions.</a:t>
            </a:r>
            <a:r>
              <a:rPr kumimoji="1" lang="zh-CN" altLang="en-US" baseline="0" dirty="0" smtClean="0"/>
              <a:t> </a:t>
            </a:r>
          </a:p>
          <a:p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take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channel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width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example,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you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choose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wider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channel,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you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have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larger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err="1" smtClean="0"/>
              <a:t>possiblility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receive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higher</a:t>
            </a:r>
            <a:r>
              <a:rPr kumimoji="1" lang="zh-CN" altLang="en-US" baseline="0" dirty="0" smtClean="0"/>
              <a:t> </a:t>
            </a:r>
          </a:p>
          <a:p>
            <a:r>
              <a:rPr kumimoji="1" lang="en-US" altLang="zh-CN" baseline="0" dirty="0" smtClean="0"/>
              <a:t>Physical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rate,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but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also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leads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higher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interference.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vice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versa</a:t>
            </a:r>
            <a:endParaRPr kumimoji="1" lang="zh-CN" altLang="en-US" baseline="0" dirty="0" smtClean="0"/>
          </a:p>
          <a:p>
            <a:endParaRPr kumimoji="1" lang="zh-CN" altLang="en-US" baseline="0" dirty="0" smtClean="0"/>
          </a:p>
          <a:p>
            <a:endParaRPr kumimoji="1" lang="zh-CN" altLang="en-US" baseline="0" dirty="0" smtClean="0"/>
          </a:p>
          <a:p>
            <a:r>
              <a:rPr kumimoji="1" lang="en-US" altLang="zh-CN" dirty="0" smtClean="0"/>
              <a:t>So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see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that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hard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things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tune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parameters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AP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reduce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err="1" smtClean="0"/>
              <a:t>wifi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hop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latency,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isn’t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single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rule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woks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for</a:t>
            </a:r>
            <a:r>
              <a:rPr kumimoji="1" lang="zh-CN" altLang="en-US" baseline="0" dirty="0" smtClean="0"/>
              <a:t> </a:t>
            </a:r>
            <a:r>
              <a:rPr kumimoji="1" lang="is-IS" altLang="zh-CN" baseline="0" dirty="0" smtClean="0"/>
              <a:t>…</a:t>
            </a:r>
            <a:endParaRPr kumimoji="1" lang="zh-CN" altLang="en-US" baseline="0" dirty="0" smtClean="0"/>
          </a:p>
          <a:p>
            <a:endParaRPr kumimoji="1" lang="zh-CN" altLang="en-US" baseline="0" dirty="0" smtClean="0"/>
          </a:p>
          <a:p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our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wok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focus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aim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help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AP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owner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reduce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err="1" smtClean="0"/>
              <a:t>wifi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hop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err="1" smtClean="0"/>
              <a:t>lantency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more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easily.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C0649-D1F1-4061-A106-296463CAFC9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07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aimed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provide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optimization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guidelines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after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systematic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study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AP.</a:t>
            </a:r>
            <a:r>
              <a:rPr lang="zh-CN" altLang="en-US" baseline="0" dirty="0" smtClean="0"/>
              <a:t> </a:t>
            </a:r>
            <a:endParaRPr lang="zh-CN" altLang="en-US" baseline="0" dirty="0"/>
          </a:p>
          <a:p>
            <a:endParaRPr lang="zh-CN" altLang="en-US" baseline="0" dirty="0"/>
          </a:p>
          <a:p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optimization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like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following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two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examples.</a:t>
            </a:r>
            <a:r>
              <a:rPr lang="zh-CN" altLang="en-US" baseline="0" dirty="0" smtClean="0"/>
              <a:t> </a:t>
            </a:r>
          </a:p>
          <a:p>
            <a:endParaRPr lang="zh-CN" altLang="en-US" baseline="0" dirty="0" smtClean="0"/>
          </a:p>
          <a:p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first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example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after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studies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suggest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owner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increase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is-IS" altLang="zh-CN" baseline="0" dirty="0" smtClean="0"/>
              <a:t>…</a:t>
            </a:r>
            <a:r>
              <a:rPr lang="en-US" altLang="zh-CN" baseline="0" dirty="0" smtClean="0"/>
              <a:t>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predict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after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action,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average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latency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decrease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10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percent.</a:t>
            </a:r>
            <a:endParaRPr lang="zh-CN" altLang="en-US" baseline="0" dirty="0" smtClean="0"/>
          </a:p>
          <a:p>
            <a:endParaRPr lang="zh-CN" altLang="en-US" baseline="0" dirty="0" smtClean="0"/>
          </a:p>
          <a:p>
            <a:endParaRPr lang="zh-CN" altLang="en-US" baseline="0" dirty="0" smtClean="0"/>
          </a:p>
          <a:p>
            <a:r>
              <a:rPr lang="en-US" altLang="zh-CN" baseline="0" dirty="0" smtClean="0"/>
              <a:t>Another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example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 </a:t>
            </a:r>
            <a:r>
              <a:rPr lang="en-US" altLang="zh-CN" baseline="0" dirty="0" smtClean="0"/>
              <a:t>user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want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decrease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maximum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latency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20%,</a:t>
            </a:r>
            <a:r>
              <a:rPr lang="zh-CN" altLang="en-US" baseline="0" dirty="0" smtClean="0"/>
              <a:t>  </a:t>
            </a:r>
            <a:r>
              <a:rPr lang="en-US" altLang="zh-CN" baseline="0" dirty="0" smtClean="0"/>
              <a:t>after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diagnose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using</a:t>
            </a:r>
            <a:r>
              <a:rPr lang="zh-CN" altLang="en-US" baseline="0" dirty="0" smtClean="0"/>
              <a:t>  </a:t>
            </a:r>
            <a:r>
              <a:rPr lang="en-US" altLang="zh-CN" baseline="0" dirty="0" smtClean="0"/>
              <a:t>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system,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increase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</a:p>
          <a:p>
            <a:r>
              <a:rPr lang="en-US" altLang="zh-CN" baseline="0" dirty="0" smtClean="0"/>
              <a:t>Transmit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power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does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help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choose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another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channel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,it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work.</a:t>
            </a:r>
            <a:r>
              <a:rPr lang="zh-CN" altLang="en-US" baseline="0" dirty="0" smtClean="0"/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C0649-D1F1-4061-A106-296463CAFC9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182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列出是那些</a:t>
            </a:r>
            <a:r>
              <a:rPr kumimoji="1" lang="en-US" altLang="zh-CN" dirty="0" smtClean="0"/>
              <a:t>factors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design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principle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our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work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simple,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gap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between</a:t>
            </a:r>
            <a:r>
              <a:rPr kumimoji="1" lang="zh-CN" altLang="en-US" baseline="0" dirty="0" smtClean="0"/>
              <a:t> </a:t>
            </a:r>
            <a:r>
              <a:rPr kumimoji="1" lang="is-IS" altLang="zh-CN" baseline="0" dirty="0" smtClean="0"/>
              <a:t>…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err="1" smtClean="0"/>
              <a:t>continiously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measure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err="1" smtClean="0"/>
              <a:t>WiFi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hop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factors,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which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including</a:t>
            </a:r>
            <a:r>
              <a:rPr kumimoji="1" lang="zh-CN" altLang="en-US" baseline="0" dirty="0" smtClean="0"/>
              <a:t> </a:t>
            </a:r>
            <a:r>
              <a:rPr kumimoji="1" lang="is-IS" altLang="zh-CN" baseline="0" dirty="0" smtClean="0"/>
              <a:t>…</a:t>
            </a:r>
            <a:endParaRPr kumimoji="1" lang="zh-CN" altLang="en-US" baseline="0" dirty="0" smtClean="0"/>
          </a:p>
          <a:p>
            <a:endParaRPr kumimoji="1" lang="zh-CN" altLang="en-US" baseline="0" dirty="0" smtClean="0"/>
          </a:p>
          <a:p>
            <a:endParaRPr kumimoji="1" lang="zh-CN" altLang="en-US" baseline="0" dirty="0" smtClean="0"/>
          </a:p>
          <a:p>
            <a:r>
              <a:rPr kumimoji="1" lang="en-US" altLang="zh-CN" baseline="0" dirty="0" smtClean="0"/>
              <a:t>Than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set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up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model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predict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err="1" smtClean="0"/>
              <a:t>wifi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hop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latency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use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err="1" smtClean="0"/>
              <a:t>wifi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factors.</a:t>
            </a:r>
            <a:endParaRPr kumimoji="1" lang="zh-CN" altLang="en-US" baseline="0" dirty="0" smtClean="0"/>
          </a:p>
          <a:p>
            <a:endParaRPr kumimoji="1" lang="zh-CN" altLang="en-US" baseline="0" dirty="0" smtClean="0"/>
          </a:p>
          <a:p>
            <a:r>
              <a:rPr kumimoji="1" lang="en-US" altLang="zh-CN" baseline="0" dirty="0" smtClean="0"/>
              <a:t>As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relationship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between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configurable</a:t>
            </a:r>
            <a:r>
              <a:rPr kumimoji="1" lang="zh-CN" altLang="en-US" baseline="0" dirty="0" smtClean="0"/>
              <a:t> </a:t>
            </a:r>
            <a:r>
              <a:rPr kumimoji="1" lang="is-IS" altLang="zh-CN" baseline="0" dirty="0" smtClean="0"/>
              <a:t>…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err="1" smtClean="0"/>
              <a:t>wifi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factors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well-studied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clear.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easily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map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err="1" smtClean="0"/>
              <a:t>wifi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factors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</a:p>
          <a:p>
            <a:r>
              <a:rPr kumimoji="1" lang="en-US" altLang="zh-CN" baseline="0" dirty="0" smtClean="0"/>
              <a:t>Configurable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parameters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our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optimization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work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err="1" smtClean="0"/>
              <a:t>fillowing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pages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show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err="1" smtClean="0"/>
              <a:t>detailly</a:t>
            </a:r>
            <a:r>
              <a:rPr kumimoji="1" lang="en-US" altLang="zh-CN" baseline="0" dirty="0" smtClean="0"/>
              <a:t>.</a:t>
            </a:r>
            <a:r>
              <a:rPr kumimoji="1" lang="zh-CN" altLang="en-US" baseline="0" dirty="0" smtClean="0"/>
              <a:t> </a:t>
            </a:r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C0649-D1F1-4061-A106-296463CAFC9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05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列出是那些</a:t>
            </a:r>
            <a:r>
              <a:rPr kumimoji="1" lang="en-US" altLang="zh-CN" dirty="0" smtClean="0"/>
              <a:t>factors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r>
              <a:rPr kumimoji="1" lang="en-US" altLang="zh-CN" dirty="0" smtClean="0"/>
              <a:t>Because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large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err="1" smtClean="0"/>
              <a:t>amout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err="1" smtClean="0"/>
              <a:t>wifi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factors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complex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non-linear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relationship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between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factors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err="1" smtClean="0"/>
              <a:t>latnecy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ideal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tool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predict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err="1" smtClean="0"/>
              <a:t>wifi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hop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latency.</a:t>
            </a:r>
            <a:r>
              <a:rPr kumimoji="1" lang="zh-CN" altLang="en-US" baseline="0" dirty="0" smtClean="0"/>
              <a:t> 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C0649-D1F1-4061-A106-296463CAFC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667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Util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now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,</a:t>
            </a:r>
            <a:r>
              <a:rPr kumimoji="1" lang="zh-CN" altLang="en-US" baseline="0" dirty="0" smtClean="0"/>
              <a:t>  </a:t>
            </a:r>
            <a:r>
              <a:rPr kumimoji="1" lang="en-US" altLang="zh-CN" baseline="0" dirty="0" smtClean="0"/>
              <a:t>there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three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things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need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: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first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second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last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.</a:t>
            </a:r>
            <a:endParaRPr kumimoji="1" lang="zh-CN" altLang="en-US" baseline="0" dirty="0" smtClean="0"/>
          </a:p>
          <a:p>
            <a:endParaRPr kumimoji="1" lang="zh-CN" altLang="en-US" baseline="0" dirty="0" smtClean="0"/>
          </a:p>
          <a:p>
            <a:endParaRPr kumimoji="1" lang="zh-CN" altLang="en-US" baseline="0" dirty="0" smtClean="0"/>
          </a:p>
          <a:p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answer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following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sections.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C0649-D1F1-4061-A106-296463CAFC9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37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first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breaking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down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round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trip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time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view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err="1" smtClean="0"/>
              <a:t>WiFi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client</a:t>
            </a:r>
            <a:r>
              <a:rPr kumimoji="1" lang="zh-CN" altLang="en-US" baseline="0" dirty="0" smtClean="0"/>
              <a:t>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C0649-D1F1-4061-A106-296463CAFC9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measure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DL,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make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driver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modifications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err="1" smtClean="0"/>
              <a:t>ap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side.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First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tag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packet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when</a:t>
            </a:r>
            <a:endParaRPr kumimoji="1" lang="zh-CN" altLang="en-US" baseline="0" dirty="0" smtClean="0"/>
          </a:p>
          <a:p>
            <a:endParaRPr kumimoji="1" lang="zh-CN" altLang="en-US" baseline="0" dirty="0" smtClean="0"/>
          </a:p>
          <a:p>
            <a:r>
              <a:rPr kumimoji="1" lang="en-US" altLang="zh-CN" baseline="0" dirty="0" smtClean="0"/>
              <a:t>After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mac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layer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err="1" smtClean="0"/>
              <a:t>ack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turned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back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client,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err="1" smtClean="0"/>
              <a:t>timestap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packet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callback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faction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using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t3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prime</a:t>
            </a:r>
            <a:endParaRPr kumimoji="1" lang="zh-CN" altLang="en-US" baseline="0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C0649-D1F1-4061-A106-296463CAFC9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2909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These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wifi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factors,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which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generate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built-in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err="1" smtClean="0"/>
              <a:t>openwrt</a:t>
            </a:r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C0649-D1F1-4061-A106-296463CAFC9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906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first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result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got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is-IS" altLang="zh-CN" baseline="0" dirty="0" smtClean="0"/>
              <a:t>…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four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overlapping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categories</a:t>
            </a:r>
            <a:r>
              <a:rPr kumimoji="1" lang="zh-CN" altLang="en-US" baseline="0" dirty="0" smtClean="0"/>
              <a:t>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C0649-D1F1-4061-A106-296463CAFC9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207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rush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refererd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..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Our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graph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C0649-D1F1-4061-A106-296463CAFC9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98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http://www.statista.com/statistics/292859/north-america-mobile-data-traffic/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Mobile offload exceeded cellular traffic for the first time in 2015</a:t>
            </a:r>
          </a:p>
          <a:p>
            <a:endParaRPr lang="en-US" dirty="0" smtClean="0"/>
          </a:p>
          <a:p>
            <a:r>
              <a:rPr lang="en-US" dirty="0" smtClean="0"/>
              <a:t>Logic: increase</a:t>
            </a:r>
            <a:r>
              <a:rPr lang="en-US" baseline="0" dirty="0" smtClean="0"/>
              <a:t> in smartphones -&gt; offload increase in smartphones -&gt; real-time entertainment increase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C0649-D1F1-4061-A106-296463CAFC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830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also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calculate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wireless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ratio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C0649-D1F1-4061-A106-296463CAFC9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045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visualize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correlation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between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latency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corresbonding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factors.</a:t>
            </a:r>
            <a:endParaRPr lang="zh-CN" altLang="en-US" baseline="0" dirty="0" smtClean="0"/>
          </a:p>
          <a:p>
            <a:endParaRPr lang="zh-CN" altLang="en-US" baseline="0" dirty="0" smtClean="0"/>
          </a:p>
          <a:p>
            <a:r>
              <a:rPr lang="en-US" altLang="zh-CN" baseline="0" dirty="0" smtClean="0"/>
              <a:t>Generally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speaking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,t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C0649-D1F1-4061-A106-296463CAFC9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755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visualize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correlation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between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latency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corresbonding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factors.</a:t>
            </a:r>
            <a:endParaRPr lang="zh-CN" altLang="en-US" baseline="0" dirty="0" smtClean="0"/>
          </a:p>
          <a:p>
            <a:endParaRPr lang="zh-CN" altLang="en-US" baseline="0" dirty="0" smtClean="0"/>
          </a:p>
          <a:p>
            <a:r>
              <a:rPr lang="en-US" altLang="zh-CN" baseline="0" dirty="0" smtClean="0"/>
              <a:t>Generally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speaking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,t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C0649-D1F1-4061-A106-296463CAFC9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6755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Another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C0649-D1F1-4061-A106-296463CAFC9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725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also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give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err="1" smtClean="0"/>
              <a:t>quatification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result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err="1" smtClean="0"/>
              <a:t>correlaton</a:t>
            </a:r>
            <a:r>
              <a:rPr kumimoji="1" lang="zh-CN" altLang="en-US" baseline="0" dirty="0" smtClean="0"/>
              <a:t>，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use</a:t>
            </a:r>
            <a:r>
              <a:rPr kumimoji="1" lang="zh-CN" altLang="en-US" baseline="0" dirty="0" smtClean="0"/>
              <a:t> </a:t>
            </a:r>
            <a:endParaRPr kumimoji="1" lang="en-US" altLang="zh-CN" dirty="0" smtClean="0"/>
          </a:p>
          <a:p>
            <a:r>
              <a:rPr kumimoji="1" lang="en-US" altLang="zh-CN" dirty="0" smtClean="0"/>
              <a:t>Number of concordant pairs minus number of discordant pairs</a:t>
            </a:r>
          </a:p>
          <a:p>
            <a:endParaRPr kumimoji="1" lang="zh-CN" altLang="en-US" dirty="0" smtClean="0"/>
          </a:p>
          <a:p>
            <a:endParaRPr kumimoji="1" lang="zh-CN" altLang="en-US" dirty="0" smtClean="0"/>
          </a:p>
          <a:p>
            <a:r>
              <a:rPr kumimoji="1" lang="en-US" altLang="zh-CN" dirty="0" smtClean="0"/>
              <a:t>Ken’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kao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deng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te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C0649-D1F1-4061-A106-296463CAFC9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7778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second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C0649-D1F1-4061-A106-296463CAFC9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61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also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that</a:t>
            </a:r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C0649-D1F1-4061-A106-296463CAFC9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041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last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learn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C0649-D1F1-4061-A106-296463CAFC9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3332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choose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decision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tree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predict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err="1" smtClean="0"/>
              <a:t>wifi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hop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latency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C0649-D1F1-4061-A106-296463CAFC9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8129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classified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latency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fast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slow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categories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stringent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threshold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C0649-D1F1-4061-A106-296463CAFC9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148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http://www.statista.com/statistics/292859/north-america-mobile-data-traffic/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Mobile offload exceeded cellular traffic for the first time in 2015</a:t>
            </a:r>
          </a:p>
          <a:p>
            <a:endParaRPr lang="en-US" dirty="0" smtClean="0"/>
          </a:p>
          <a:p>
            <a:r>
              <a:rPr lang="en-US" dirty="0" smtClean="0"/>
              <a:t>Logic: increase</a:t>
            </a:r>
            <a:r>
              <a:rPr lang="en-US" baseline="0" dirty="0" smtClean="0"/>
              <a:t> in smartphones -&gt; offload increase in smartphones -&gt; real-time entertainment increase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C0649-D1F1-4061-A106-296463CAFC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124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accuracy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evaluation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our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model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C0649-D1F1-4061-A106-296463CAFC9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32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also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random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forest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as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comparision</a:t>
            </a:r>
            <a:r>
              <a:rPr kumimoji="1" lang="zh-CN" altLang="en-US" baseline="0" dirty="0" smtClean="0"/>
              <a:t>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C0649-D1F1-4061-A106-296463CAFC9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550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tune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tree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six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layers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use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following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optimization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C0649-D1F1-4061-A106-296463CAFC9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5070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first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introduce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tree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steps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for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optimization</a:t>
            </a:r>
            <a:endParaRPr kumimoji="1" lang="en-US" altLang="zh-CN" dirty="0" smtClean="0"/>
          </a:p>
          <a:p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Collect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raw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trace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which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contains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WiFi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factors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which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want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diagnose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input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decision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tree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slow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branch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which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has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largest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number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samples.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Trace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root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tree,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every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split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parameter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potential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candidate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optimization.</a:t>
            </a:r>
            <a:r>
              <a:rPr kumimoji="1" lang="zh-CN" altLang="en-US" dirty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C0649-D1F1-4061-A106-296463CAFC9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545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first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optimization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done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department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which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high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wifi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latency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day-time.</a:t>
            </a:r>
            <a:r>
              <a:rPr lang="zh-CN" altLang="en-US" baseline="0" dirty="0" smtClean="0"/>
              <a:t> </a:t>
            </a:r>
          </a:p>
          <a:p>
            <a:endParaRPr lang="zh-CN" altLang="en-US" baseline="0" dirty="0" smtClean="0"/>
          </a:p>
          <a:p>
            <a:r>
              <a:rPr lang="en-US" altLang="zh-CN" dirty="0" smtClean="0"/>
              <a:t>First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collect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classify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two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packets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show.</a:t>
            </a:r>
            <a:r>
              <a:rPr lang="zh-CN" altLang="en-US" baseline="0" dirty="0" smtClean="0"/>
              <a:t> 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other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samples.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overall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result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</a:t>
            </a:r>
            <a:r>
              <a:rPr lang="zh-CN" altLang="en-US" baseline="0" dirty="0" smtClean="0"/>
              <a:t> 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follows</a:t>
            </a:r>
            <a:endParaRPr lang="zh-CN" altLang="en-US" baseline="0" dirty="0" smtClean="0"/>
          </a:p>
          <a:p>
            <a:endParaRPr lang="zh-CN" altLang="en-US" baseline="0" dirty="0" smtClean="0"/>
          </a:p>
          <a:p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endParaRPr lang="zh-CN" altLang="en-US" baseline="0" dirty="0" smtClean="0"/>
          </a:p>
          <a:p>
            <a:r>
              <a:rPr lang="zh-CN" alt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C0649-D1F1-4061-A106-296463CAFC9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148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We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draw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week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before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after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optimization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C0649-D1F1-4061-A106-296463CAFC9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4483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Tree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steps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second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optimization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done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AP,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whose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complain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C0649-D1F1-4061-A106-296463CAFC9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420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Tree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steps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双向的箭头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C0649-D1F1-4061-A106-296463CAFC9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098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Propose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method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called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WiLy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which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effectively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breaks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down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Round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Trip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Network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Latency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first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time.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client-side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modification.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deployed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any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OpenWrt</a:t>
            </a:r>
            <a:r>
              <a:rPr kumimoji="1" lang="en-US" altLang="zh-CN" dirty="0" smtClean="0"/>
              <a:t>-compatible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APs.</a:t>
            </a:r>
            <a:endParaRPr kumimoji="1" lang="zh-CN" altLang="en-US" dirty="0" smtClean="0"/>
          </a:p>
          <a:p>
            <a:r>
              <a:rPr kumimoji="1" lang="en-US" altLang="zh-CN" dirty="0" smtClean="0"/>
              <a:t>Present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systematic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study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based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exhaustive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measurement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47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APs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wild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two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months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present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some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interesting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results.</a:t>
            </a:r>
            <a:endParaRPr kumimoji="1" lang="zh-CN" altLang="en-US" dirty="0" smtClean="0"/>
          </a:p>
          <a:p>
            <a:r>
              <a:rPr kumimoji="1" lang="en-US" altLang="zh-CN" dirty="0" smtClean="0"/>
              <a:t>Provide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decision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tree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based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model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which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diagnose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performance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degradation.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model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show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important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factors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optimization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show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good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result.</a:t>
            </a:r>
            <a:endParaRPr kumimoji="1" lang="zh-CN" altLang="en-US" dirty="0" smtClean="0"/>
          </a:p>
          <a:p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further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extended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Delay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filtering,</a:t>
            </a:r>
            <a:r>
              <a:rPr kumimoji="1" lang="zh-CN" altLang="en-US" dirty="0" smtClean="0"/>
              <a:t>  </a:t>
            </a:r>
            <a:r>
              <a:rPr kumimoji="1" lang="en-US" altLang="zh-CN" dirty="0" smtClean="0"/>
              <a:t>applying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dynamic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channel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selection,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advanced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machine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learning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method.</a:t>
            </a:r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C0649-D1F1-4061-A106-296463CAFC9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769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需要亮点比较明确，主题突出。</a:t>
            </a:r>
            <a:r>
              <a:rPr kumimoji="1" lang="en-US" altLang="zh-CN" dirty="0" err="1" smtClean="0"/>
              <a:t>ppt</a:t>
            </a:r>
            <a:r>
              <a:rPr kumimoji="1" lang="zh-CN" altLang="en-US" dirty="0" smtClean="0"/>
              <a:t>要尽量能够做到</a:t>
            </a:r>
            <a:r>
              <a:rPr kumimoji="1" lang="en-US" altLang="zh-CN" dirty="0" smtClean="0"/>
              <a:t>colorful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C0649-D1F1-4061-A106-296463CAFC9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5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INFOCOM</a:t>
            </a:r>
            <a:r>
              <a:rPr lang="en-US" baseline="0" dirty="0" smtClean="0"/>
              <a:t> 2016 folder delay-value.pdf </a:t>
            </a:r>
          </a:p>
          <a:p>
            <a:endParaRPr lang="zh-CN" altLang="en-US" baseline="0" dirty="0" smtClean="0"/>
          </a:p>
          <a:p>
            <a:endParaRPr lang="zh-CN" altLang="en-US" baseline="0" dirty="0" smtClean="0"/>
          </a:p>
          <a:p>
            <a:r>
              <a:rPr lang="en-US" baseline="0" dirty="0" smtClean="0"/>
              <a:t>http://www-</a:t>
            </a:r>
            <a:r>
              <a:rPr lang="en-US" baseline="0" dirty="0" err="1" smtClean="0"/>
              <a:t>dualstack.akamai.com</a:t>
            </a:r>
            <a:r>
              <a:rPr lang="en-US" baseline="0" dirty="0" smtClean="0"/>
              <a:t>/html/about/press/releases/2009/press_091409.html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C0649-D1F1-4061-A106-296463CAFC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75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https://www.sandvine.com/downloads/general/global-internet-phenomena/2013/sandvine-global-internet-phenomena-report-1h-2013.pdf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C0649-D1F1-4061-A106-296463CAFC9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465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Mainly</a:t>
            </a:r>
            <a:r>
              <a:rPr lang="en-US" baseline="0" dirty="0" smtClean="0"/>
              <a:t> refer to the imc2013 </a:t>
            </a:r>
            <a:r>
              <a:rPr lang="en-US" baseline="0" dirty="0" err="1" smtClean="0"/>
              <a:t>dhcp</a:t>
            </a:r>
            <a:r>
              <a:rPr lang="en-US" baseline="0" dirty="0" smtClean="0"/>
              <a:t> paper:</a:t>
            </a:r>
          </a:p>
          <a:p>
            <a:endParaRPr lang="en-US" dirty="0" smtClean="0"/>
          </a:p>
          <a:p>
            <a:r>
              <a:rPr lang="en-US" altLang="en-US" sz="1200" b="1" dirty="0" smtClean="0"/>
              <a:t>Configuring DHCP Leases in the Smartphone Era</a:t>
            </a:r>
          </a:p>
          <a:p>
            <a:endParaRPr lang="en-US" sz="1200" b="1" dirty="0" smtClean="0"/>
          </a:p>
          <a:p>
            <a:r>
              <a:rPr lang="en-US" sz="1200" b="1" dirty="0" smtClean="0"/>
              <a:t>Important</a:t>
            </a:r>
            <a:r>
              <a:rPr lang="en-US" sz="1200" b="1" baseline="0" dirty="0" smtClean="0"/>
              <a:t> thing: </a:t>
            </a:r>
            <a:r>
              <a:rPr lang="en-US" altLang="zh-CN" sz="1200" b="1" baseline="0" dirty="0" smtClean="0"/>
              <a:t>whether</a:t>
            </a:r>
            <a:r>
              <a:rPr lang="zh-CN" altLang="en-US" sz="1200" b="1" baseline="0" dirty="0" smtClean="0"/>
              <a:t> </a:t>
            </a:r>
            <a:r>
              <a:rPr lang="en-US" altLang="zh-CN" sz="1200" b="1" baseline="0" dirty="0" smtClean="0"/>
              <a:t>the mobile traffic including the </a:t>
            </a:r>
            <a:r>
              <a:rPr lang="en-US" altLang="zh-CN" sz="1200" b="1" baseline="0" dirty="0" err="1" smtClean="0"/>
              <a:t>WiFi</a:t>
            </a:r>
            <a:r>
              <a:rPr lang="en-US" altLang="zh-CN" sz="1200" b="1" baseline="0" dirty="0" smtClean="0"/>
              <a:t> traffic?  Does all the traffic generated on the Mobile devices is called Mobile traffic?  It is better to find the portion of all traffic, not only mobile traffic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C0649-D1F1-4061-A106-296463CAFC9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376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列出是那些</a:t>
            </a:r>
            <a:r>
              <a:rPr kumimoji="1" lang="en-US" altLang="zh-CN" dirty="0" smtClean="0"/>
              <a:t>factors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C0649-D1F1-4061-A106-296463CAFC9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1028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列出是那些</a:t>
            </a:r>
            <a:r>
              <a:rPr kumimoji="1" lang="en-US" altLang="zh-CN" dirty="0" smtClean="0"/>
              <a:t>factors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C0649-D1F1-4061-A106-296463CAFC9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0407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C0649-D1F1-4061-A106-296463CAFC9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74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INFOCOM</a:t>
            </a:r>
            <a:r>
              <a:rPr lang="en-US" baseline="0" dirty="0" smtClean="0"/>
              <a:t> 2016 folder delay-value.pdf </a:t>
            </a:r>
          </a:p>
          <a:p>
            <a:endParaRPr lang="en-US" baseline="0" dirty="0" smtClean="0"/>
          </a:p>
          <a:p>
            <a:r>
              <a:rPr lang="en-US" dirty="0" smtClean="0"/>
              <a:t>[1] Cisco. Cisco visual networking index: Forecast and methodology, 2013– 2018. CISCO White paper, pages 2013–2018, 2013. </a:t>
            </a:r>
          </a:p>
          <a:p>
            <a:r>
              <a:rPr lang="fi-FI" dirty="0" smtClean="0"/>
              <a:t>[2] Akamai study. http://goo.gl/2pwozG.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C0649-D1F1-4061-A106-296463CAFC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1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INFOCOM</a:t>
            </a:r>
            <a:r>
              <a:rPr lang="en-US" baseline="0" dirty="0" smtClean="0"/>
              <a:t> 2016 folder delay-value.pdf </a:t>
            </a:r>
          </a:p>
          <a:p>
            <a:endParaRPr lang="en-US" baseline="0" dirty="0" smtClean="0"/>
          </a:p>
          <a:p>
            <a:r>
              <a:rPr lang="en-US" dirty="0" smtClean="0"/>
              <a:t>[1] Cisco. Cisco visual networking index: Forecast and methodology, 2013– 2018. CISCO White paper, pages 2013–2018, 2013. </a:t>
            </a:r>
          </a:p>
          <a:p>
            <a:r>
              <a:rPr lang="fi-FI" dirty="0" smtClean="0"/>
              <a:t>[2] Akamai study. http://goo.gl/2pwozG.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C0649-D1F1-4061-A106-296463CAFC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98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INFOCOM</a:t>
            </a:r>
            <a:r>
              <a:rPr lang="en-US" baseline="0" dirty="0" smtClean="0"/>
              <a:t> 2016 folder delay-value.pdf </a:t>
            </a:r>
          </a:p>
          <a:p>
            <a:endParaRPr lang="en-US" baseline="0" dirty="0" smtClean="0"/>
          </a:p>
          <a:p>
            <a:r>
              <a:rPr lang="en-US" dirty="0" smtClean="0"/>
              <a:t>[1] Cisco. Cisco visual networking index: Forecast and methodology, 2013– 2018. CISCO White paper, pages 2013–2018, 2013. </a:t>
            </a:r>
          </a:p>
          <a:p>
            <a:r>
              <a:rPr lang="fi-FI" dirty="0" smtClean="0"/>
              <a:t>[2] Akamai study. http://goo.gl/2pwozG.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C0649-D1F1-4061-A106-296463CAFC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03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列出挑战性</a:t>
            </a:r>
          </a:p>
          <a:p>
            <a:endParaRPr kumimoji="1" lang="zh-CN" altLang="en-US" dirty="0" smtClean="0"/>
          </a:p>
          <a:p>
            <a:r>
              <a:rPr kumimoji="1" lang="en-US" altLang="zh-CN" dirty="0" smtClean="0"/>
              <a:t>But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hard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reduce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err="1" smtClean="0"/>
              <a:t>wifi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hop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latency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many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err="1" smtClean="0"/>
              <a:t>chanllenges</a:t>
            </a:r>
            <a:r>
              <a:rPr kumimoji="1" lang="en-US" altLang="zh-CN" baseline="0" dirty="0" smtClean="0"/>
              <a:t>.</a:t>
            </a:r>
            <a:endParaRPr kumimoji="1" lang="zh-CN" altLang="en-US" baseline="0" dirty="0" smtClean="0"/>
          </a:p>
          <a:p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most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common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thing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people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think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up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swiping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configurable</a:t>
            </a:r>
            <a:r>
              <a:rPr kumimoji="1" lang="zh-CN" altLang="en-US" baseline="0" dirty="0" smtClean="0"/>
              <a:t> </a:t>
            </a:r>
            <a:r>
              <a:rPr kumimoji="1" lang="is-IS" altLang="zh-CN" baseline="0" dirty="0" smtClean="0"/>
              <a:t>…</a:t>
            </a:r>
            <a:r>
              <a:rPr kumimoji="1" lang="en-US" altLang="zh-CN" baseline="0" dirty="0" smtClean="0"/>
              <a:t>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which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including</a:t>
            </a:r>
            <a:r>
              <a:rPr kumimoji="1" lang="zh-CN" altLang="en-US" baseline="0" dirty="0" smtClean="0"/>
              <a:t> </a:t>
            </a:r>
            <a:r>
              <a:rPr kumimoji="1" lang="is-IS" altLang="zh-CN" baseline="0" dirty="0" smtClean="0"/>
              <a:t>…</a:t>
            </a:r>
            <a:endParaRPr kumimoji="1" lang="zh-CN" altLang="en-US" baseline="0" dirty="0" smtClean="0"/>
          </a:p>
          <a:p>
            <a:r>
              <a:rPr kumimoji="1" lang="en-US" altLang="zh-CN" baseline="0" dirty="0" smtClean="0"/>
              <a:t>People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easily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confused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blind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searching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because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don’t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know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what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happen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change</a:t>
            </a:r>
            <a:r>
              <a:rPr kumimoji="1" lang="zh-CN" altLang="en-US" baseline="0" dirty="0" smtClean="0"/>
              <a:t> </a:t>
            </a:r>
            <a:r>
              <a:rPr kumimoji="1" lang="is-IS" altLang="zh-CN" baseline="0" dirty="0" smtClean="0"/>
              <a:t>…</a:t>
            </a:r>
            <a:r>
              <a:rPr kumimoji="1" lang="en-US" altLang="zh-CN" baseline="0" dirty="0" smtClean="0"/>
              <a:t>.</a:t>
            </a:r>
            <a:endParaRPr kumimoji="1" lang="zh-CN" altLang="en-US" baseline="0" dirty="0" smtClean="0"/>
          </a:p>
          <a:p>
            <a:r>
              <a:rPr kumimoji="1" lang="en-US" altLang="zh-CN" baseline="0" dirty="0" smtClean="0"/>
              <a:t>Besides,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increase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transmit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power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not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always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works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because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transmit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power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not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equal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err="1" smtClean="0"/>
              <a:t>rssi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clients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which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measured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AP</a:t>
            </a:r>
            <a:endParaRPr kumimoji="1" lang="zh-CN" altLang="en-US" baseline="0" dirty="0" smtClean="0"/>
          </a:p>
          <a:p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you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not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always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move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err="1" smtClean="0"/>
              <a:t>ap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close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clients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because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clients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always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moves.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C0649-D1F1-4061-A106-296463CAFC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8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second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hard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complex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dependencies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between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different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configurable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parameters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AP.</a:t>
            </a:r>
            <a:endParaRPr lang="zh-CN" altLang="en-US" baseline="0" dirty="0" smtClean="0"/>
          </a:p>
          <a:p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figure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transmit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power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affect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rssi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location.</a:t>
            </a:r>
            <a:r>
              <a:rPr lang="zh-CN" altLang="en-US" baseline="0" dirty="0" smtClean="0"/>
              <a:t> </a:t>
            </a:r>
          </a:p>
          <a:p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channel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affect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airtime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utilization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channel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width.</a:t>
            </a:r>
            <a:r>
              <a:rPr lang="zh-CN" altLang="en-US" baseline="0" dirty="0" smtClean="0"/>
              <a:t> </a:t>
            </a:r>
          </a:p>
          <a:p>
            <a:r>
              <a:rPr lang="en-US" altLang="zh-CN" baseline="0" dirty="0" smtClean="0"/>
              <a:t>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pick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right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parameters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reduce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latency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 </a:t>
            </a:r>
            <a:r>
              <a:rPr lang="en-US" altLang="zh-CN" baseline="0" dirty="0" smtClean="0"/>
              <a:t>tricky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things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owners.</a:t>
            </a:r>
            <a:r>
              <a:rPr lang="zh-CN" altLang="en-US" baseline="0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C0649-D1F1-4061-A106-296463CAFC9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785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651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FCBAC-88D7-4696-B7B3-0FC94A8189F4}" type="datetime1">
              <a:rPr lang="en-US" smtClean="0"/>
              <a:t>16/4/7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800"/>
            </a:lvl1pPr>
          </a:lstStyle>
          <a:p>
            <a:fld id="{A1901BBB-A986-46DA-9B3A-6C710683F84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632" y="5570125"/>
            <a:ext cx="2169368" cy="679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9363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2611B-ACE5-4580-88B3-4971C256150F}" type="datetime1">
              <a:rPr lang="en-US" smtClean="0"/>
              <a:t>16/4/7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BBB-A986-46DA-9B3A-6C710683F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61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FE69C-5F25-4EDB-ADB7-57C60BD93044}" type="datetime1">
              <a:rPr lang="en-US" smtClean="0"/>
              <a:t>16/4/7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BBB-A986-46DA-9B3A-6C710683F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705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780E8-8865-4009-B4DA-26B4CAD64B4B}" type="datetime1">
              <a:rPr lang="en-US" smtClean="0"/>
              <a:t>16/4/7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800"/>
            </a:lvl1pPr>
          </a:lstStyle>
          <a:p>
            <a:fld id="{A1901BBB-A986-46DA-9B3A-6C710683F8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446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641E4-9ABF-4E58-B888-5FB43C397F2C}" type="datetime1">
              <a:rPr lang="en-US" smtClean="0"/>
              <a:t>16/4/7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BBB-A986-46DA-9B3A-6C710683F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93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14195-5AEB-4942-B45A-3319B5988FF7}" type="datetime1">
              <a:rPr lang="en-US" smtClean="0"/>
              <a:t>16/4/7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BBB-A986-46DA-9B3A-6C710683F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07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9C0F3-4AFD-4F3E-8BFD-BDC330CCCA6E}" type="datetime1">
              <a:rPr lang="en-US" smtClean="0"/>
              <a:t>16/4/7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BBB-A986-46DA-9B3A-6C710683F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617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D7D0A-0699-4758-9163-EF0EA8B7141C}" type="datetime1">
              <a:rPr lang="en-US" smtClean="0"/>
              <a:t>16/4/7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BBB-A986-46DA-9B3A-6C710683F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12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0D398-7B31-4B5C-8CE4-06067F951408}" type="datetime1">
              <a:rPr lang="en-US" smtClean="0"/>
              <a:t>16/4/7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BBB-A986-46DA-9B3A-6C710683F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2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96AE2-30AB-4E3E-8DED-31E63E3B3A22}" type="datetime1">
              <a:rPr lang="en-US" smtClean="0"/>
              <a:t>16/4/7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BBB-A986-46DA-9B3A-6C710683F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22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D4237-EEC1-4C91-BD1E-F9A783A9A3CE}" type="datetime1">
              <a:rPr lang="en-US" smtClean="0"/>
              <a:t>16/4/7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BBB-A986-46DA-9B3A-6C710683F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753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CE823-00B6-4E32-8EE0-0995360E36B9}" type="datetime1">
              <a:rPr lang="en-US" smtClean="0"/>
              <a:t>16/4/7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01BBB-A986-46DA-9B3A-6C710683F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73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tm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4.xml"/><Relationship Id="rId5" Type="http://schemas.openxmlformats.org/officeDocument/2006/relationships/package" Target="../embeddings/Microsoft_Visio_Drawing111.vsdx"/><Relationship Id="rId6" Type="http://schemas.openxmlformats.org/officeDocument/2006/relationships/image" Target="../media/image21.emf"/><Relationship Id="rId7" Type="http://schemas.openxmlformats.org/officeDocument/2006/relationships/image" Target="../media/image22.png"/><Relationship Id="rId1" Type="http://schemas.openxmlformats.org/officeDocument/2006/relationships/vmlDrawing" Target="../drawings/vmlDrawing1.vml"/><Relationship Id="rId2" Type="http://schemas.openxmlformats.org/officeDocument/2006/relationships/customXml" Target="../../customXml/item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hyperlink" Target="mailto:peich14@mails.Tsinghua.edu.cn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m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4" Type="http://schemas.openxmlformats.org/officeDocument/2006/relationships/image" Target="../media/image29.tm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WiFi</a:t>
            </a:r>
            <a:r>
              <a:rPr lang="en-US" dirty="0" smtClean="0"/>
              <a:t> Can Be the Weakest Link of Round Trip Network Latency 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dirty="0" smtClean="0"/>
              <a:t>in the Wild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b="1" dirty="0" smtClean="0"/>
              <a:t>Changhua Pei</a:t>
            </a:r>
            <a:r>
              <a:rPr lang="en-US" dirty="0" smtClean="0"/>
              <a:t>†, </a:t>
            </a:r>
            <a:r>
              <a:rPr lang="en-US" dirty="0" err="1" smtClean="0"/>
              <a:t>Youjian</a:t>
            </a:r>
            <a:r>
              <a:rPr lang="en-US" dirty="0" smtClean="0"/>
              <a:t> Zhao†, </a:t>
            </a:r>
            <a:r>
              <a:rPr lang="en-US" dirty="0" err="1" smtClean="0"/>
              <a:t>Guo</a:t>
            </a:r>
            <a:r>
              <a:rPr lang="en-US" dirty="0" smtClean="0"/>
              <a:t> Chen†, </a:t>
            </a:r>
            <a:r>
              <a:rPr lang="en-US" dirty="0" err="1" smtClean="0"/>
              <a:t>Ruming</a:t>
            </a:r>
            <a:r>
              <a:rPr lang="en-US" dirty="0" smtClean="0"/>
              <a:t> Tang†, Yuan </a:t>
            </a:r>
            <a:r>
              <a:rPr lang="en-US" dirty="0" err="1" smtClean="0"/>
              <a:t>Meng</a:t>
            </a:r>
            <a:r>
              <a:rPr lang="en-US" dirty="0" smtClean="0"/>
              <a:t>†, </a:t>
            </a:r>
            <a:r>
              <a:rPr lang="en-US" dirty="0" err="1" smtClean="0"/>
              <a:t>Minghua</a:t>
            </a:r>
            <a:r>
              <a:rPr lang="en-US" dirty="0" smtClean="0"/>
              <a:t> Ma†, Ken Ling‡, Dan Pei†</a:t>
            </a:r>
          </a:p>
          <a:p>
            <a:r>
              <a:rPr lang="en-US" dirty="0" smtClean="0"/>
              <a:t>†Tsinghua University    ‡Carnegie Mellon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BBB-A986-46DA-9B3A-6C710683F8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349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Challenge</a:t>
            </a:r>
            <a:r>
              <a:rPr lang="zh-CN" altLang="en-US" dirty="0" smtClean="0"/>
              <a:t> </a:t>
            </a:r>
            <a:r>
              <a:rPr lang="en-US" altLang="zh-CN" dirty="0" smtClean="0"/>
              <a:t>3: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Trade-off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BBB-A986-46DA-9B3A-6C710683F84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9" name="Flowchart: Alternate Process 28"/>
          <p:cNvSpPr/>
          <p:nvPr/>
        </p:nvSpPr>
        <p:spPr>
          <a:xfrm>
            <a:off x="1437184" y="2513015"/>
            <a:ext cx="1755195" cy="913138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000"/>
              </a:lnSpc>
            </a:pPr>
            <a:r>
              <a:rPr lang="en-US" sz="3200" dirty="0" smtClean="0">
                <a:solidFill>
                  <a:schemeClr val="tx1"/>
                </a:solidFill>
              </a:rPr>
              <a:t>Channel</a:t>
            </a:r>
          </a:p>
          <a:p>
            <a:pPr algn="ctr">
              <a:lnSpc>
                <a:spcPts val="3000"/>
              </a:lnSpc>
            </a:pPr>
            <a:r>
              <a:rPr lang="en-US" sz="3200" dirty="0" smtClean="0">
                <a:solidFill>
                  <a:schemeClr val="tx1"/>
                </a:solidFill>
              </a:rPr>
              <a:t>Width?</a:t>
            </a: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5650074" y="2103670"/>
            <a:ext cx="0" cy="677286"/>
          </a:xfrm>
          <a:prstGeom prst="straightConnector1">
            <a:avLst/>
          </a:prstGeom>
          <a:ln w="130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650074" y="2933356"/>
            <a:ext cx="0" cy="597398"/>
          </a:xfrm>
          <a:prstGeom prst="straightConnector1">
            <a:avLst/>
          </a:prstGeom>
          <a:ln w="1301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511104" y="2305891"/>
            <a:ext cx="4638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Higher </a:t>
            </a:r>
            <a:r>
              <a:rPr lang="en-US" sz="2400" dirty="0" smtClean="0">
                <a:latin typeface="Impact" panose="020B0806030902050204" pitchFamily="34" charset="0"/>
              </a:rPr>
              <a:t>RATE</a:t>
            </a:r>
            <a:r>
              <a:rPr lang="en-US" sz="2400" dirty="0" smtClean="0"/>
              <a:t>, Higher  </a:t>
            </a:r>
            <a:r>
              <a:rPr lang="en-US" altLang="zh-CN" sz="2400" dirty="0" smtClean="0">
                <a:latin typeface="Impact" panose="020B0806030902050204" pitchFamily="34" charset="0"/>
              </a:rPr>
              <a:t>INTERFERENCE</a:t>
            </a:r>
            <a:endParaRPr lang="en-US" sz="2400" dirty="0">
              <a:latin typeface="Impact" panose="020B080603090205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511104" y="2964489"/>
            <a:ext cx="43402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Lower </a:t>
            </a:r>
            <a:r>
              <a:rPr lang="en-US" sz="2400" dirty="0" smtClean="0">
                <a:latin typeface="Impact" panose="020B0806030902050204" pitchFamily="34" charset="0"/>
              </a:rPr>
              <a:t>RATE</a:t>
            </a:r>
            <a:r>
              <a:rPr lang="en-US" sz="2400" dirty="0" smtClean="0"/>
              <a:t> , Less  </a:t>
            </a:r>
            <a:r>
              <a:rPr lang="en-US" altLang="zh-CN" sz="2400" dirty="0" smtClean="0">
                <a:latin typeface="Impact" panose="020B0806030902050204" pitchFamily="34" charset="0"/>
              </a:rPr>
              <a:t>INTERFERENCE</a:t>
            </a:r>
            <a:endParaRPr lang="en-US" sz="2400" dirty="0">
              <a:latin typeface="Impact" panose="020B0806030902050204" pitchFamily="34" charset="0"/>
            </a:endParaRP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948504" y="4228470"/>
            <a:ext cx="10515600" cy="1325563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 smtClean="0">
                <a:latin typeface="+mn-lt"/>
                <a:ea typeface="Impact" charset="0"/>
                <a:cs typeface="Impact" charset="0"/>
              </a:rPr>
              <a:t>There</a:t>
            </a:r>
            <a:r>
              <a:rPr lang="zh-CN" altLang="en-US" b="1" dirty="0" smtClean="0">
                <a:latin typeface="+mn-lt"/>
                <a:ea typeface="Impact" charset="0"/>
                <a:cs typeface="Impact" charset="0"/>
              </a:rPr>
              <a:t> </a:t>
            </a:r>
            <a:r>
              <a:rPr lang="en-US" altLang="zh-CN" b="1" dirty="0" smtClean="0">
                <a:latin typeface="+mn-lt"/>
                <a:ea typeface="Impact" charset="0"/>
                <a:cs typeface="Impact" charset="0"/>
              </a:rPr>
              <a:t>isn’t</a:t>
            </a:r>
            <a:r>
              <a:rPr lang="zh-CN" altLang="en-US" b="1" dirty="0" smtClean="0">
                <a:latin typeface="+mn-lt"/>
                <a:ea typeface="Impact" charset="0"/>
                <a:cs typeface="Impact" charset="0"/>
              </a:rPr>
              <a:t> </a:t>
            </a:r>
            <a:r>
              <a:rPr lang="en-US" altLang="zh-CN" b="1" dirty="0" smtClean="0">
                <a:latin typeface="+mn-lt"/>
                <a:ea typeface="Impact" charset="0"/>
                <a:cs typeface="Impact" charset="0"/>
              </a:rPr>
              <a:t>a</a:t>
            </a:r>
            <a:r>
              <a:rPr lang="zh-CN" altLang="en-US" b="1" dirty="0" smtClean="0">
                <a:latin typeface="+mn-lt"/>
                <a:ea typeface="Impact" charset="0"/>
                <a:cs typeface="Impact" charset="0"/>
              </a:rPr>
              <a:t> </a:t>
            </a:r>
            <a:r>
              <a:rPr lang="en-US" altLang="zh-CN" b="1" dirty="0" smtClean="0">
                <a:latin typeface="+mn-lt"/>
                <a:ea typeface="Impact" charset="0"/>
                <a:cs typeface="Impact" charset="0"/>
              </a:rPr>
              <a:t>single</a:t>
            </a:r>
            <a:r>
              <a:rPr lang="zh-CN" altLang="en-US" b="1" dirty="0" smtClean="0">
                <a:latin typeface="+mn-lt"/>
                <a:ea typeface="Impact" charset="0"/>
                <a:cs typeface="Impact" charset="0"/>
              </a:rPr>
              <a:t> </a:t>
            </a:r>
            <a:r>
              <a:rPr lang="en-US" altLang="zh-CN" b="1" dirty="0" smtClean="0">
                <a:latin typeface="+mn-lt"/>
                <a:ea typeface="Impact" charset="0"/>
                <a:cs typeface="Impact" charset="0"/>
              </a:rPr>
              <a:t>rule</a:t>
            </a:r>
            <a:r>
              <a:rPr lang="zh-CN" altLang="en-US" b="1" dirty="0" smtClean="0">
                <a:latin typeface="+mn-lt"/>
                <a:ea typeface="Impact" charset="0"/>
                <a:cs typeface="Impact" charset="0"/>
              </a:rPr>
              <a:t> </a:t>
            </a:r>
            <a:r>
              <a:rPr lang="en-US" altLang="zh-CN" b="1" dirty="0" smtClean="0">
                <a:latin typeface="+mn-lt"/>
                <a:ea typeface="Impact" charset="0"/>
                <a:cs typeface="Impact" charset="0"/>
              </a:rPr>
              <a:t>works</a:t>
            </a:r>
            <a:r>
              <a:rPr lang="zh-CN" altLang="en-US" b="1" dirty="0" smtClean="0">
                <a:latin typeface="+mn-lt"/>
                <a:ea typeface="Impact" charset="0"/>
                <a:cs typeface="Impact" charset="0"/>
              </a:rPr>
              <a:t> </a:t>
            </a:r>
            <a:r>
              <a:rPr lang="en-US" altLang="zh-CN" b="1" dirty="0" smtClean="0">
                <a:latin typeface="+mn-lt"/>
                <a:ea typeface="Impact" charset="0"/>
                <a:cs typeface="Impact" charset="0"/>
              </a:rPr>
              <a:t>for</a:t>
            </a:r>
            <a:r>
              <a:rPr lang="zh-CN" altLang="en-US" b="1" dirty="0" smtClean="0">
                <a:latin typeface="+mn-lt"/>
                <a:ea typeface="Impact" charset="0"/>
                <a:cs typeface="Impact" charset="0"/>
              </a:rPr>
              <a:t> </a:t>
            </a:r>
            <a:r>
              <a:rPr lang="en-US" altLang="zh-CN" b="1" dirty="0" smtClean="0">
                <a:latin typeface="+mn-lt"/>
                <a:ea typeface="Impact" charset="0"/>
                <a:cs typeface="Impact" charset="0"/>
              </a:rPr>
              <a:t>all</a:t>
            </a:r>
            <a:r>
              <a:rPr lang="zh-CN" altLang="en-US" b="1" dirty="0" smtClean="0">
                <a:latin typeface="+mn-lt"/>
                <a:ea typeface="Impact" charset="0"/>
                <a:cs typeface="Impact" charset="0"/>
              </a:rPr>
              <a:t> </a:t>
            </a:r>
            <a:r>
              <a:rPr lang="en-US" altLang="zh-CN" b="1" dirty="0" smtClean="0">
                <a:latin typeface="+mn-lt"/>
                <a:ea typeface="Impact" charset="0"/>
                <a:cs typeface="Impact" charset="0"/>
              </a:rPr>
              <a:t>scenarios!</a:t>
            </a:r>
            <a:endParaRPr lang="en-US" b="1" dirty="0">
              <a:latin typeface="+mn-lt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088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BBB-A986-46DA-9B3A-6C710683F84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27816" y="1551160"/>
            <a:ext cx="2977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Systematic</a:t>
            </a:r>
            <a:r>
              <a:rPr lang="zh-CN" altLang="en-US" sz="3200" dirty="0" smtClean="0"/>
              <a:t> </a:t>
            </a:r>
            <a:r>
              <a:rPr lang="en-US" sz="3200" dirty="0" smtClean="0"/>
              <a:t>study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6257295" y="1561140"/>
            <a:ext cx="4706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Guidelines for optimization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044" y="2669704"/>
            <a:ext cx="792277" cy="7236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981" y="1887457"/>
            <a:ext cx="2952679" cy="221451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57295" y="2616011"/>
            <a:ext cx="53383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Impact" charset="0"/>
                <a:ea typeface="Impact" charset="0"/>
                <a:cs typeface="Impact" charset="0"/>
              </a:rPr>
              <a:t>transmit power </a:t>
            </a:r>
            <a:r>
              <a:rPr lang="zh-CN" altLang="en-US" sz="2800" dirty="0" smtClean="0"/>
              <a:t>                   </a:t>
            </a:r>
            <a:r>
              <a:rPr lang="en-US" altLang="zh-CN" sz="2800" dirty="0" smtClean="0">
                <a:solidFill>
                  <a:srgbClr val="FF0000"/>
                </a:solidFill>
                <a:latin typeface="Impact" charset="0"/>
                <a:ea typeface="Impact" charset="0"/>
                <a:cs typeface="Impact" charset="0"/>
              </a:rPr>
              <a:t>+</a:t>
            </a:r>
            <a:r>
              <a:rPr lang="en-US" sz="2800" dirty="0" smtClean="0">
                <a:solidFill>
                  <a:srgbClr val="FF0000"/>
                </a:solidFill>
                <a:latin typeface="Impact" charset="0"/>
                <a:ea typeface="Impact" charset="0"/>
                <a:cs typeface="Impact" charset="0"/>
              </a:rPr>
              <a:t>10dbm  </a:t>
            </a:r>
          </a:p>
          <a:p>
            <a:r>
              <a:rPr lang="en-US" sz="2800" dirty="0" smtClean="0">
                <a:ea typeface="Impact" charset="0"/>
                <a:cs typeface="Impact" charset="0"/>
              </a:rPr>
              <a:t>average</a:t>
            </a:r>
            <a:r>
              <a:rPr lang="en-US" sz="2800" dirty="0" smtClean="0">
                <a:latin typeface="Impact" charset="0"/>
                <a:ea typeface="Impact" charset="0"/>
                <a:cs typeface="Impact" charset="0"/>
              </a:rPr>
              <a:t> latency </a:t>
            </a:r>
            <a:r>
              <a:rPr lang="zh-CN" altLang="en-US" sz="2800" dirty="0" smtClean="0">
                <a:latin typeface="Impact" charset="0"/>
                <a:ea typeface="Impact" charset="0"/>
                <a:cs typeface="Impact" charset="0"/>
              </a:rPr>
              <a:t>                        </a:t>
            </a:r>
            <a:r>
              <a:rPr lang="en-US" altLang="zh-CN" sz="2800" dirty="0" smtClean="0">
                <a:solidFill>
                  <a:srgbClr val="00B050"/>
                </a:solidFill>
                <a:latin typeface="Impact" charset="0"/>
                <a:ea typeface="Impact" charset="0"/>
                <a:cs typeface="Impact" charset="0"/>
              </a:rPr>
              <a:t>-</a:t>
            </a:r>
            <a:r>
              <a:rPr lang="en-US" sz="2800" dirty="0" smtClean="0">
                <a:solidFill>
                  <a:srgbClr val="00B050"/>
                </a:solidFill>
                <a:latin typeface="Impact" charset="0"/>
                <a:ea typeface="Impact" charset="0"/>
                <a:cs typeface="Impact" charset="0"/>
              </a:rPr>
              <a:t>10%</a:t>
            </a:r>
            <a:endParaRPr lang="en-US" sz="2800" dirty="0">
              <a:solidFill>
                <a:srgbClr val="00B050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187" y="4108495"/>
            <a:ext cx="1419989" cy="9315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816" y="3466996"/>
            <a:ext cx="2952679" cy="221451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57295" y="4154975"/>
            <a:ext cx="48542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Choose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another</a:t>
            </a:r>
            <a:r>
              <a:rPr lang="zh-CN" altLang="en-US" sz="2800" dirty="0" smtClean="0"/>
              <a:t> </a:t>
            </a:r>
            <a:r>
              <a:rPr lang="en-US" altLang="zh-CN" sz="2800" dirty="0" smtClean="0">
                <a:latin typeface="Impact" charset="0"/>
                <a:ea typeface="Impact" charset="0"/>
                <a:cs typeface="Impact" charset="0"/>
              </a:rPr>
              <a:t>channel</a:t>
            </a:r>
            <a:r>
              <a:rPr lang="zh-CN" altLang="en-US" sz="2800" dirty="0" smtClean="0">
                <a:latin typeface="Impact" charset="0"/>
                <a:ea typeface="Impact" charset="0"/>
                <a:cs typeface="Impact" charset="0"/>
              </a:rPr>
              <a:t> </a:t>
            </a:r>
            <a:endParaRPr lang="en-US" sz="2800" dirty="0" smtClean="0">
              <a:latin typeface="Impact" charset="0"/>
              <a:ea typeface="Impact" charset="0"/>
              <a:cs typeface="Impact" charset="0"/>
            </a:endParaRPr>
          </a:p>
          <a:p>
            <a:r>
              <a:rPr lang="en-US" sz="2800" dirty="0" smtClean="0"/>
              <a:t>maximum </a:t>
            </a:r>
            <a:r>
              <a:rPr lang="en-US" sz="2800" dirty="0" smtClean="0">
                <a:latin typeface="Impact" charset="0"/>
                <a:ea typeface="Impact" charset="0"/>
                <a:cs typeface="Impact" charset="0"/>
              </a:rPr>
              <a:t>latency</a:t>
            </a:r>
            <a:r>
              <a:rPr lang="en-US" sz="2800" dirty="0" smtClean="0"/>
              <a:t> </a:t>
            </a:r>
            <a:r>
              <a:rPr lang="zh-CN" altLang="en-US" sz="2800" dirty="0" smtClean="0"/>
              <a:t>               </a:t>
            </a:r>
            <a:r>
              <a:rPr lang="en-US" altLang="zh-CN" sz="2800" dirty="0" smtClean="0">
                <a:solidFill>
                  <a:srgbClr val="00B050"/>
                </a:solidFill>
                <a:latin typeface="Impact" charset="0"/>
                <a:ea typeface="Impact" charset="0"/>
                <a:cs typeface="Impact" charset="0"/>
              </a:rPr>
              <a:t>-</a:t>
            </a:r>
            <a:r>
              <a:rPr lang="en-US" sz="2800" dirty="0" smtClean="0">
                <a:solidFill>
                  <a:srgbClr val="00B050"/>
                </a:solidFill>
                <a:latin typeface="Impact" charset="0"/>
                <a:ea typeface="Impact" charset="0"/>
                <a:cs typeface="Impact" charset="0"/>
              </a:rPr>
              <a:t>20%</a:t>
            </a:r>
            <a:endParaRPr lang="en-US" sz="2800" dirty="0">
              <a:solidFill>
                <a:srgbClr val="00B050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51044" y="5728159"/>
            <a:ext cx="1661993" cy="94192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sz="9600" dirty="0" smtClean="0"/>
              <a:t>…</a:t>
            </a:r>
            <a:endParaRPr lang="en-US" sz="9600" dirty="0"/>
          </a:p>
        </p:txBody>
      </p:sp>
      <p:sp>
        <p:nvSpPr>
          <p:cNvPr id="17" name="TextBox 16"/>
          <p:cNvSpPr txBox="1"/>
          <p:nvPr/>
        </p:nvSpPr>
        <p:spPr>
          <a:xfrm>
            <a:off x="8009056" y="5681506"/>
            <a:ext cx="1661993" cy="94192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sz="9600" dirty="0" smtClean="0"/>
              <a:t>…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660490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3637875" y="241540"/>
            <a:ext cx="0" cy="6616460"/>
          </a:xfrm>
          <a:prstGeom prst="line">
            <a:avLst/>
          </a:prstGeom>
          <a:ln w="381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8621068" y="230886"/>
            <a:ext cx="39853" cy="6602600"/>
          </a:xfrm>
          <a:prstGeom prst="line">
            <a:avLst/>
          </a:prstGeom>
          <a:ln w="3810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0822" y="2570270"/>
            <a:ext cx="1051625" cy="96048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91914" y="4145397"/>
            <a:ext cx="1051625" cy="96048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3320" y="5700472"/>
            <a:ext cx="1051625" cy="960484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-2456008" y="1161745"/>
            <a:ext cx="1661993" cy="94192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sz="9600" dirty="0" smtClean="0"/>
              <a:t>…</a:t>
            </a:r>
            <a:endParaRPr lang="en-US" sz="9600" dirty="0"/>
          </a:p>
        </p:txBody>
      </p:sp>
      <p:sp>
        <p:nvSpPr>
          <p:cNvPr id="14" name="Flowchart: Alternate Process 13"/>
          <p:cNvSpPr/>
          <p:nvPr/>
        </p:nvSpPr>
        <p:spPr>
          <a:xfrm>
            <a:off x="3859392" y="2256009"/>
            <a:ext cx="2151059" cy="774916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000"/>
              </a:lnSpc>
            </a:pPr>
            <a:r>
              <a:rPr lang="en-US" sz="3200" dirty="0" smtClean="0">
                <a:solidFill>
                  <a:schemeClr val="tx1"/>
                </a:solidFill>
              </a:rPr>
              <a:t>Airtime Utilization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5" name="Flowchart: Alternate Process 14"/>
          <p:cNvSpPr/>
          <p:nvPr/>
        </p:nvSpPr>
        <p:spPr>
          <a:xfrm>
            <a:off x="6055334" y="1716212"/>
            <a:ext cx="2151059" cy="774916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000"/>
              </a:lnSpc>
            </a:pPr>
            <a:r>
              <a:rPr lang="en-US" sz="3200" dirty="0" smtClean="0">
                <a:solidFill>
                  <a:schemeClr val="tx1"/>
                </a:solidFill>
              </a:rPr>
              <a:t>Retry</a:t>
            </a:r>
          </a:p>
          <a:p>
            <a:pPr algn="ctr">
              <a:lnSpc>
                <a:spcPts val="3000"/>
              </a:lnSpc>
            </a:pPr>
            <a:r>
              <a:rPr lang="en-US" sz="3200" dirty="0" smtClean="0">
                <a:solidFill>
                  <a:schemeClr val="tx1"/>
                </a:solidFill>
              </a:rPr>
              <a:t>Ratio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6" name="Flowchart: Alternate Process 15"/>
          <p:cNvSpPr/>
          <p:nvPr/>
        </p:nvSpPr>
        <p:spPr>
          <a:xfrm>
            <a:off x="4043138" y="4059702"/>
            <a:ext cx="2151059" cy="774916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000"/>
              </a:lnSpc>
            </a:pPr>
            <a:r>
              <a:rPr lang="en-US" sz="3200" dirty="0" smtClean="0">
                <a:solidFill>
                  <a:schemeClr val="tx1"/>
                </a:solidFill>
              </a:rPr>
              <a:t>RSSI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7" name="Flowchart: Alternate Process 16"/>
          <p:cNvSpPr/>
          <p:nvPr/>
        </p:nvSpPr>
        <p:spPr>
          <a:xfrm>
            <a:off x="5624735" y="3082108"/>
            <a:ext cx="2339065" cy="774916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000"/>
              </a:lnSpc>
            </a:pPr>
            <a:r>
              <a:rPr lang="en-US" sz="3200" dirty="0" smtClean="0">
                <a:solidFill>
                  <a:schemeClr val="tx1"/>
                </a:solidFill>
              </a:rPr>
              <a:t>Throughput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1" name="Flowchart: Alternate Process 20"/>
          <p:cNvSpPr/>
          <p:nvPr/>
        </p:nvSpPr>
        <p:spPr>
          <a:xfrm>
            <a:off x="5938381" y="4617497"/>
            <a:ext cx="2339065" cy="774916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000"/>
              </a:lnSpc>
            </a:pPr>
            <a:r>
              <a:rPr lang="en-US" sz="3200" dirty="0" smtClean="0">
                <a:solidFill>
                  <a:schemeClr val="tx1"/>
                </a:solidFill>
              </a:rPr>
              <a:t>Physical</a:t>
            </a:r>
          </a:p>
          <a:p>
            <a:pPr algn="ctr">
              <a:lnSpc>
                <a:spcPts val="3000"/>
              </a:lnSpc>
            </a:pPr>
            <a:r>
              <a:rPr lang="en-US" sz="3200" dirty="0" smtClean="0">
                <a:solidFill>
                  <a:schemeClr val="tx1"/>
                </a:solidFill>
              </a:rPr>
              <a:t>Rate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4" name="Flowchart: Alternate Process 23"/>
          <p:cNvSpPr/>
          <p:nvPr/>
        </p:nvSpPr>
        <p:spPr>
          <a:xfrm>
            <a:off x="4346653" y="5461984"/>
            <a:ext cx="2339065" cy="774916"/>
          </a:xfrm>
          <a:prstGeom prst="flowChartAlternate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000"/>
              </a:lnSpc>
            </a:pPr>
            <a:r>
              <a:rPr lang="en-US" sz="3200" dirty="0" smtClean="0">
                <a:solidFill>
                  <a:schemeClr val="tx1"/>
                </a:solidFill>
              </a:rPr>
              <a:t>Queuing</a:t>
            </a:r>
          </a:p>
          <a:p>
            <a:pPr algn="ctr">
              <a:lnSpc>
                <a:spcPts val="3000"/>
              </a:lnSpc>
            </a:pPr>
            <a:r>
              <a:rPr lang="en-US" sz="3200" dirty="0" smtClean="0">
                <a:solidFill>
                  <a:schemeClr val="tx1"/>
                </a:solidFill>
              </a:rPr>
              <a:t>Length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6" name="Flowchart: Alternate Process 25"/>
          <p:cNvSpPr/>
          <p:nvPr/>
        </p:nvSpPr>
        <p:spPr>
          <a:xfrm>
            <a:off x="392764" y="1826286"/>
            <a:ext cx="1927702" cy="774916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000"/>
              </a:lnSpc>
            </a:pPr>
            <a:r>
              <a:rPr lang="en-US" sz="2800" dirty="0">
                <a:solidFill>
                  <a:schemeClr val="tx1"/>
                </a:solidFill>
              </a:rPr>
              <a:t>Transmit Power?</a:t>
            </a:r>
          </a:p>
        </p:txBody>
      </p:sp>
      <p:sp>
        <p:nvSpPr>
          <p:cNvPr id="27" name="Flowchart: Alternate Process 26"/>
          <p:cNvSpPr/>
          <p:nvPr/>
        </p:nvSpPr>
        <p:spPr>
          <a:xfrm>
            <a:off x="392764" y="4352904"/>
            <a:ext cx="1927702" cy="774916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Channel?</a:t>
            </a:r>
          </a:p>
        </p:txBody>
      </p:sp>
      <p:sp>
        <p:nvSpPr>
          <p:cNvPr id="28" name="Flowchart: Alternate Process 27"/>
          <p:cNvSpPr/>
          <p:nvPr/>
        </p:nvSpPr>
        <p:spPr>
          <a:xfrm>
            <a:off x="392764" y="3080422"/>
            <a:ext cx="1927702" cy="774916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Location?</a:t>
            </a:r>
          </a:p>
        </p:txBody>
      </p:sp>
      <p:sp>
        <p:nvSpPr>
          <p:cNvPr id="29" name="Flowchart: Alternate Process 28"/>
          <p:cNvSpPr/>
          <p:nvPr/>
        </p:nvSpPr>
        <p:spPr>
          <a:xfrm>
            <a:off x="392764" y="5625386"/>
            <a:ext cx="1927702" cy="774916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000"/>
              </a:lnSpc>
            </a:pPr>
            <a:r>
              <a:rPr lang="en-US" sz="3200" dirty="0" smtClean="0">
                <a:solidFill>
                  <a:schemeClr val="tx1"/>
                </a:solidFill>
              </a:rPr>
              <a:t>Channel</a:t>
            </a:r>
          </a:p>
          <a:p>
            <a:pPr algn="ctr">
              <a:lnSpc>
                <a:spcPts val="3000"/>
              </a:lnSpc>
            </a:pPr>
            <a:r>
              <a:rPr lang="en-US" sz="3200" dirty="0" smtClean="0">
                <a:solidFill>
                  <a:schemeClr val="tx1"/>
                </a:solidFill>
              </a:rPr>
              <a:t>Width?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0" name="Flowchart: Alternate Process 29"/>
          <p:cNvSpPr/>
          <p:nvPr/>
        </p:nvSpPr>
        <p:spPr>
          <a:xfrm>
            <a:off x="9739187" y="3351779"/>
            <a:ext cx="2339065" cy="774916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000"/>
              </a:lnSpc>
            </a:pPr>
            <a:r>
              <a:rPr lang="en-US" sz="3200" dirty="0" smtClean="0">
                <a:solidFill>
                  <a:schemeClr val="tx1"/>
                </a:solidFill>
              </a:rPr>
              <a:t>DELAY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Left-Right Arrow 3"/>
          <p:cNvSpPr/>
          <p:nvPr/>
        </p:nvSpPr>
        <p:spPr>
          <a:xfrm>
            <a:off x="4518900" y="2879430"/>
            <a:ext cx="3824896" cy="1772890"/>
          </a:xfrm>
          <a:prstGeom prst="left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  <a:latin typeface="Impact" panose="020B0806030902050204" pitchFamily="34" charset="0"/>
              </a:rPr>
              <a:t>Gap</a:t>
            </a:r>
            <a:endParaRPr lang="en-US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32" name="Left-Right Arrow 31"/>
          <p:cNvSpPr/>
          <p:nvPr/>
        </p:nvSpPr>
        <p:spPr>
          <a:xfrm>
            <a:off x="7997814" y="3519160"/>
            <a:ext cx="1721441" cy="607739"/>
          </a:xfrm>
          <a:prstGeom prst="left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Impact" panose="020B0806030902050204" pitchFamily="34" charset="0"/>
              </a:rPr>
              <a:t>Model</a:t>
            </a:r>
            <a:endParaRPr lang="en-US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33" name="Left-Right Arrow 32"/>
          <p:cNvSpPr/>
          <p:nvPr/>
        </p:nvSpPr>
        <p:spPr>
          <a:xfrm>
            <a:off x="2410869" y="3501907"/>
            <a:ext cx="2454013" cy="607739"/>
          </a:xfrm>
          <a:prstGeom prst="left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Impact" panose="020B0806030902050204" pitchFamily="34" charset="0"/>
              </a:rPr>
              <a:t>Domain</a:t>
            </a:r>
          </a:p>
          <a:p>
            <a:pPr algn="ctr"/>
            <a:r>
              <a:rPr lang="en-US" sz="2800" dirty="0" smtClean="0">
                <a:solidFill>
                  <a:schemeClr val="tx1"/>
                </a:solidFill>
                <a:latin typeface="Impact" panose="020B0806030902050204" pitchFamily="34" charset="0"/>
              </a:rPr>
              <a:t>Knowledge</a:t>
            </a:r>
            <a:endParaRPr lang="en-US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4327" y="109964"/>
            <a:ext cx="26747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Configurable </a:t>
            </a:r>
          </a:p>
          <a:p>
            <a:r>
              <a:rPr lang="en-US" sz="3600" dirty="0" smtClean="0"/>
              <a:t>Parameters</a:t>
            </a:r>
            <a:endParaRPr lang="en-US" sz="3600" dirty="0"/>
          </a:p>
        </p:txBody>
      </p:sp>
      <p:sp>
        <p:nvSpPr>
          <p:cNvPr id="34" name="TextBox 33"/>
          <p:cNvSpPr txBox="1"/>
          <p:nvPr/>
        </p:nvSpPr>
        <p:spPr>
          <a:xfrm>
            <a:off x="4934922" y="378645"/>
            <a:ext cx="2465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WiFi</a:t>
            </a:r>
            <a:r>
              <a:rPr lang="en-US" sz="3600" dirty="0" smtClean="0"/>
              <a:t> Factors</a:t>
            </a:r>
            <a:endParaRPr lang="en-US" sz="3600" dirty="0"/>
          </a:p>
        </p:txBody>
      </p:sp>
      <p:sp>
        <p:nvSpPr>
          <p:cNvPr id="35" name="TextBox 34"/>
          <p:cNvSpPr txBox="1"/>
          <p:nvPr/>
        </p:nvSpPr>
        <p:spPr>
          <a:xfrm>
            <a:off x="9228479" y="109964"/>
            <a:ext cx="18950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WiFi</a:t>
            </a:r>
            <a:r>
              <a:rPr lang="en-US" sz="3600" dirty="0" smtClean="0"/>
              <a:t> Hop</a:t>
            </a:r>
          </a:p>
          <a:p>
            <a:r>
              <a:rPr lang="en-US" sz="3600" dirty="0" smtClean="0"/>
              <a:t>Latency</a:t>
            </a:r>
            <a:endParaRPr lang="en-US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54327" y="1310293"/>
            <a:ext cx="11115288" cy="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034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21" grpId="0"/>
      <p:bldP spid="24" grpId="0"/>
      <p:bldP spid="26" grpId="0" animBg="1"/>
      <p:bldP spid="27" grpId="0" animBg="1"/>
      <p:bldP spid="28" grpId="0" animBg="1"/>
      <p:bldP spid="29" grpId="0" animBg="1"/>
      <p:bldP spid="30" grpId="0" animBg="1"/>
      <p:bldP spid="4" grpId="0" animBg="1"/>
      <p:bldP spid="4" grpId="1" animBg="1"/>
      <p:bldP spid="32" grpId="0" animBg="1"/>
      <p:bldP spid="33" grpId="0" animBg="1"/>
      <p:bldP spid="8" grpId="0"/>
      <p:bldP spid="34" grpId="0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Predicting the Latency using </a:t>
            </a:r>
            <a:r>
              <a:rPr lang="en-US" dirty="0" err="1" smtClean="0"/>
              <a:t>WiFi</a:t>
            </a:r>
            <a:r>
              <a:rPr lang="en-US" dirty="0" smtClean="0"/>
              <a:t> factors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BBB-A986-46DA-9B3A-6C710683F849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0822" y="2570270"/>
            <a:ext cx="1051625" cy="96048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91914" y="4145397"/>
            <a:ext cx="1051625" cy="96048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3320" y="5700472"/>
            <a:ext cx="1051625" cy="960484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-2456008" y="1161745"/>
            <a:ext cx="1661993" cy="94192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sz="9600" dirty="0" smtClean="0"/>
              <a:t>…</a:t>
            </a:r>
            <a:endParaRPr lang="en-US" sz="9600" dirty="0"/>
          </a:p>
        </p:txBody>
      </p:sp>
      <p:sp>
        <p:nvSpPr>
          <p:cNvPr id="5" name="Rectangle 4"/>
          <p:cNvSpPr/>
          <p:nvPr/>
        </p:nvSpPr>
        <p:spPr>
          <a:xfrm>
            <a:off x="3950897" y="3774461"/>
            <a:ext cx="4538932" cy="1293963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Machine Learning</a:t>
            </a:r>
            <a:endParaRPr lang="en-US" sz="4400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864634" y="3053352"/>
            <a:ext cx="586595" cy="721109"/>
          </a:xfrm>
          <a:prstGeom prst="straightConnector1">
            <a:avLst/>
          </a:prstGeom>
          <a:ln w="793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7540923" y="3053352"/>
            <a:ext cx="585160" cy="721109"/>
          </a:xfrm>
          <a:prstGeom prst="straightConnector1">
            <a:avLst/>
          </a:prstGeom>
          <a:ln w="793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542293" y="1880333"/>
            <a:ext cx="18950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WiFi</a:t>
            </a:r>
            <a:r>
              <a:rPr lang="en-US" sz="3600" dirty="0" smtClean="0"/>
              <a:t> Hop</a:t>
            </a:r>
          </a:p>
          <a:p>
            <a:r>
              <a:rPr lang="en-US" sz="3600" dirty="0" smtClean="0"/>
              <a:t>Latency</a:t>
            </a:r>
            <a:endParaRPr lang="en-US" sz="3600" dirty="0"/>
          </a:p>
        </p:txBody>
      </p:sp>
      <p:sp>
        <p:nvSpPr>
          <p:cNvPr id="33" name="TextBox 32"/>
          <p:cNvSpPr txBox="1"/>
          <p:nvPr/>
        </p:nvSpPr>
        <p:spPr>
          <a:xfrm>
            <a:off x="2917098" y="1892399"/>
            <a:ext cx="15272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WiFi</a:t>
            </a:r>
            <a:r>
              <a:rPr lang="en-US" sz="3600" dirty="0" smtClean="0"/>
              <a:t> </a:t>
            </a:r>
          </a:p>
          <a:p>
            <a:r>
              <a:rPr lang="en-US" sz="3600" dirty="0" smtClean="0"/>
              <a:t>Factors</a:t>
            </a:r>
            <a:endParaRPr lang="en-US" sz="3600" dirty="0"/>
          </a:p>
        </p:txBody>
      </p:sp>
      <p:cxnSp>
        <p:nvCxnSpPr>
          <p:cNvPr id="34" name="Straight Arrow Connector 33"/>
          <p:cNvCxnSpPr>
            <a:endCxn id="35" idx="0"/>
          </p:cNvCxnSpPr>
          <p:nvPr/>
        </p:nvCxnSpPr>
        <p:spPr>
          <a:xfrm>
            <a:off x="6220363" y="5068424"/>
            <a:ext cx="0" cy="791964"/>
          </a:xfrm>
          <a:prstGeom prst="straightConnector1">
            <a:avLst/>
          </a:prstGeom>
          <a:ln w="793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525668" y="5860388"/>
            <a:ext cx="3389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Predicting Model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2697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Roadmap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ü"/>
            </a:pP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How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to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/>
              <a:t>a</a:t>
            </a:r>
            <a:r>
              <a:rPr kumimoji="1" lang="en-US" altLang="zh-CN" sz="3200" dirty="0" smtClean="0"/>
              <a:t>ccurately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measure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the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err="1" smtClean="0"/>
              <a:t>WiFi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hop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latency?</a:t>
            </a:r>
            <a:r>
              <a:rPr kumimoji="1" lang="zh-CN" altLang="en-US" sz="3200" dirty="0" smtClean="0"/>
              <a:t> </a:t>
            </a:r>
          </a:p>
          <a:p>
            <a:pPr>
              <a:buFont typeface="Wingdings" charset="2"/>
              <a:buChar char="ü"/>
            </a:pP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How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to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predict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the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err="1" smtClean="0"/>
              <a:t>WiFi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hop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latency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using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err="1" smtClean="0"/>
              <a:t>WiFi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factors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effectively?</a:t>
            </a:r>
            <a:r>
              <a:rPr kumimoji="1" lang="zh-CN" altLang="en-US" sz="3200" dirty="0" smtClean="0"/>
              <a:t> </a:t>
            </a:r>
          </a:p>
          <a:p>
            <a:pPr>
              <a:buFont typeface="Wingdings" charset="2"/>
              <a:buChar char="ü"/>
            </a:pP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How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to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use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this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model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to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help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AP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owners</a:t>
            </a:r>
            <a:r>
              <a:rPr kumimoji="1" lang="zh-CN" altLang="en-US" sz="3200" dirty="0"/>
              <a:t> </a:t>
            </a:r>
            <a:r>
              <a:rPr kumimoji="1" lang="en-US" altLang="zh-CN" sz="3200" dirty="0" smtClean="0"/>
              <a:t>to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tune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their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APs?</a:t>
            </a:r>
            <a:endParaRPr kumimoji="1" lang="zh-CN" altLang="en-US" sz="32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BBB-A986-46DA-9B3A-6C710683F84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342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sz="3200" dirty="0" smtClean="0"/>
              <a:t>Methodology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&amp;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Measurement</a:t>
            </a:r>
            <a:endParaRPr lang="en-US" sz="3200" dirty="0" smtClean="0"/>
          </a:p>
          <a:p>
            <a:pPr>
              <a:lnSpc>
                <a:spcPct val="200000"/>
              </a:lnSpc>
            </a:pPr>
            <a:r>
              <a:rPr lang="en-US" altLang="zh-CN" sz="3200" dirty="0" smtClean="0"/>
              <a:t>Analysis</a:t>
            </a:r>
            <a:r>
              <a:rPr lang="en-US" sz="3200" dirty="0" smtClean="0"/>
              <a:t>&amp; Model</a:t>
            </a:r>
          </a:p>
          <a:p>
            <a:pPr>
              <a:lnSpc>
                <a:spcPct val="200000"/>
              </a:lnSpc>
            </a:pPr>
            <a:r>
              <a:rPr lang="en-US" sz="3200" dirty="0" smtClean="0"/>
              <a:t>Optimization &amp; Future Work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BBB-A986-46DA-9B3A-6C710683F84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512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Measuring </a:t>
            </a:r>
            <a:r>
              <a:rPr kumimoji="1" lang="en-US" altLang="zh-CN" dirty="0" err="1" smtClean="0"/>
              <a:t>WiFi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Hop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Latency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BBB-A986-46DA-9B3A-6C710683F84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549890" y="1832035"/>
            <a:ext cx="48039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kumimoji="1" lang="en-US" altLang="zh-CN" sz="3200" dirty="0" smtClean="0"/>
              <a:t>Using PING at client side: RTT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=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t</a:t>
            </a:r>
            <a:r>
              <a:rPr kumimoji="1" lang="en-US" altLang="zh-CN" sz="3200" baseline="-25000" dirty="0" smtClean="0"/>
              <a:t>3</a:t>
            </a:r>
            <a:r>
              <a:rPr kumimoji="1" lang="en-US" altLang="zh-CN" sz="3200" dirty="0" smtClean="0"/>
              <a:t>-t</a:t>
            </a:r>
            <a:r>
              <a:rPr kumimoji="1" lang="en-US" altLang="zh-CN" sz="3200" baseline="-25000" dirty="0" smtClean="0"/>
              <a:t>0</a:t>
            </a:r>
            <a:r>
              <a:rPr kumimoji="1" lang="zh-CN" altLang="en-US" sz="3200" dirty="0" smtClean="0"/>
              <a:t> </a:t>
            </a:r>
          </a:p>
          <a:p>
            <a:endParaRPr kumimoji="1" lang="en-US" altLang="zh-CN" sz="3200" dirty="0" smtClean="0"/>
          </a:p>
          <a:p>
            <a:endParaRPr kumimoji="1" lang="en-US" altLang="zh-CN" sz="3200" dirty="0"/>
          </a:p>
          <a:p>
            <a:endParaRPr kumimoji="1" lang="en-US" altLang="zh-CN" sz="3200" dirty="0" smtClean="0"/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kumimoji="1" lang="en-US" altLang="zh-CN" sz="3200" dirty="0" smtClean="0"/>
              <a:t>Packet Capture:</a:t>
            </a:r>
            <a:r>
              <a:rPr kumimoji="1" lang="zh-CN" altLang="en-US" sz="3200" dirty="0" smtClean="0"/>
              <a:t> </a:t>
            </a:r>
            <a:endParaRPr kumimoji="1" lang="en-US" altLang="zh-CN" sz="3200" dirty="0" smtClean="0"/>
          </a:p>
          <a:p>
            <a:r>
              <a:rPr kumimoji="1" lang="en-US" altLang="zh-CN" sz="3200" dirty="0"/>
              <a:t> </a:t>
            </a:r>
            <a:r>
              <a:rPr kumimoji="1" lang="en-US" altLang="zh-CN" sz="3200" dirty="0" smtClean="0"/>
              <a:t>    DL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= t</a:t>
            </a:r>
            <a:r>
              <a:rPr kumimoji="1" lang="en-US" altLang="zh-CN" sz="3200" baseline="-25000" dirty="0" smtClean="0"/>
              <a:t>3</a:t>
            </a:r>
            <a:r>
              <a:rPr kumimoji="1" lang="en-US" altLang="zh-CN" sz="3200" dirty="0" smtClean="0"/>
              <a:t> – t</a:t>
            </a:r>
            <a:r>
              <a:rPr kumimoji="1" lang="en-US" altLang="zh-CN" sz="3200" baseline="-25000" dirty="0" smtClean="0"/>
              <a:t>2</a:t>
            </a:r>
            <a:r>
              <a:rPr kumimoji="1" lang="en-US" altLang="zh-CN" sz="3200" dirty="0" smtClean="0"/>
              <a:t>’</a:t>
            </a:r>
            <a:endParaRPr kumimoji="1" lang="zh-CN" altLang="en-US" sz="3200" dirty="0" smtClean="0"/>
          </a:p>
          <a:p>
            <a:pPr marL="285750" indent="-285750">
              <a:buFont typeface="Arial" charset="0"/>
              <a:buChar char="•"/>
            </a:pPr>
            <a:endParaRPr kumimoji="1" lang="zh-CN" altLang="en-US" sz="3200" dirty="0" smtClean="0"/>
          </a:p>
          <a:p>
            <a:pPr marL="285750" indent="-285750">
              <a:buFont typeface="Arial" charset="0"/>
              <a:buChar char="•"/>
            </a:pPr>
            <a:endParaRPr kumimoji="1" lang="zh-CN" altLang="en-US" sz="3200" dirty="0"/>
          </a:p>
        </p:txBody>
      </p:sp>
      <p:sp>
        <p:nvSpPr>
          <p:cNvPr id="8" name="文本框 7"/>
          <p:cNvSpPr txBox="1"/>
          <p:nvPr/>
        </p:nvSpPr>
        <p:spPr>
          <a:xfrm>
            <a:off x="6482003" y="5536830"/>
            <a:ext cx="5104827" cy="67763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kumimoji="1" sz="2400"/>
            </a:lvl1pPr>
          </a:lstStyle>
          <a:p>
            <a:pPr>
              <a:lnSpc>
                <a:spcPts val="4000"/>
              </a:lnSpc>
            </a:pPr>
            <a:r>
              <a:rPr lang="en-US" altLang="zh-CN" sz="4000" b="1" dirty="0" smtClean="0"/>
              <a:t>Time synchronization</a:t>
            </a:r>
            <a:endParaRPr lang="zh-CN" altLang="en-US" sz="4000" b="1" dirty="0"/>
          </a:p>
        </p:txBody>
      </p:sp>
      <p:sp>
        <p:nvSpPr>
          <p:cNvPr id="9" name="文本框 8"/>
          <p:cNvSpPr txBox="1"/>
          <p:nvPr/>
        </p:nvSpPr>
        <p:spPr>
          <a:xfrm>
            <a:off x="6418455" y="3090116"/>
            <a:ext cx="5247843" cy="78319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4000" b="1" dirty="0" smtClean="0"/>
              <a:t>client-side</a:t>
            </a:r>
            <a:r>
              <a:rPr kumimoji="1" lang="zh-CN" altLang="en-US" sz="4000" b="1" dirty="0" smtClean="0"/>
              <a:t> </a:t>
            </a:r>
            <a:r>
              <a:rPr kumimoji="1" lang="en-US" altLang="zh-CN" sz="4000" b="1" dirty="0" smtClean="0"/>
              <a:t>modification</a:t>
            </a:r>
            <a:endParaRPr kumimoji="1" lang="zh-CN" altLang="en-US" sz="4000" b="1" baseline="-25000" dirty="0"/>
          </a:p>
        </p:txBody>
      </p:sp>
      <p:sp>
        <p:nvSpPr>
          <p:cNvPr id="10" name="笑脸 9"/>
          <p:cNvSpPr/>
          <p:nvPr/>
        </p:nvSpPr>
        <p:spPr>
          <a:xfrm>
            <a:off x="9485243" y="2377838"/>
            <a:ext cx="496957" cy="509304"/>
          </a:xfrm>
          <a:prstGeom prst="smileyFace">
            <a:avLst>
              <a:gd name="adj" fmla="val -4653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笑脸 10"/>
          <p:cNvSpPr/>
          <p:nvPr/>
        </p:nvSpPr>
        <p:spPr>
          <a:xfrm>
            <a:off x="9485243" y="4904066"/>
            <a:ext cx="496957" cy="509304"/>
          </a:xfrm>
          <a:prstGeom prst="smileyFace">
            <a:avLst>
              <a:gd name="adj" fmla="val -4653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1556090" y="1832035"/>
            <a:ext cx="0" cy="470687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815395" y="1832035"/>
            <a:ext cx="0" cy="470687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764511" y="1832035"/>
            <a:ext cx="0" cy="470687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751100" y="1832035"/>
            <a:ext cx="0" cy="470687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815395" y="1832035"/>
            <a:ext cx="1949116" cy="47068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379627" y="2377838"/>
            <a:ext cx="421106" cy="39034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t</a:t>
            </a:r>
            <a:r>
              <a:rPr lang="en-US" sz="2400" i="1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0</a:t>
            </a:r>
            <a:endParaRPr lang="en-US" sz="2400" i="1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2535590" y="2905413"/>
            <a:ext cx="576584" cy="4313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t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1</a:t>
            </a:r>
            <a:r>
              <a:rPr lang="en-US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’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4457332" y="3185254"/>
            <a:ext cx="576584" cy="4313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t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1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4498977" y="3889926"/>
            <a:ext cx="576584" cy="4313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t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2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2542679" y="4202967"/>
            <a:ext cx="576584" cy="4313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t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2</a:t>
            </a:r>
            <a:r>
              <a:rPr lang="en-US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’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375448" y="4904066"/>
            <a:ext cx="421106" cy="39034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t</a:t>
            </a:r>
            <a:r>
              <a:rPr lang="en-US" sz="2400" i="1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9" name="Oval 28"/>
          <p:cNvSpPr/>
          <p:nvPr/>
        </p:nvSpPr>
        <p:spPr>
          <a:xfrm>
            <a:off x="2535590" y="5547679"/>
            <a:ext cx="576584" cy="4313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t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4</a:t>
            </a:r>
            <a:r>
              <a:rPr lang="en-US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’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4452293" y="5815837"/>
            <a:ext cx="576584" cy="4313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t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4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32" name="Straight Arrow Connector 31"/>
          <p:cNvCxnSpPr>
            <a:stCxn id="21" idx="3"/>
            <a:endCxn id="22" idx="1"/>
          </p:cNvCxnSpPr>
          <p:nvPr/>
        </p:nvCxnSpPr>
        <p:spPr>
          <a:xfrm>
            <a:off x="1800733" y="2573010"/>
            <a:ext cx="819296" cy="3955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2" idx="6"/>
            <a:endCxn id="23" idx="2"/>
          </p:cNvCxnSpPr>
          <p:nvPr/>
        </p:nvCxnSpPr>
        <p:spPr>
          <a:xfrm>
            <a:off x="3112174" y="3121086"/>
            <a:ext cx="1345158" cy="2798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3" idx="6"/>
          </p:cNvCxnSpPr>
          <p:nvPr/>
        </p:nvCxnSpPr>
        <p:spPr>
          <a:xfrm>
            <a:off x="5033916" y="3400927"/>
            <a:ext cx="675539" cy="2156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24" idx="6"/>
          </p:cNvCxnSpPr>
          <p:nvPr/>
        </p:nvCxnSpPr>
        <p:spPr>
          <a:xfrm flipH="1">
            <a:off x="5075561" y="3873309"/>
            <a:ext cx="627882" cy="2322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4" idx="3"/>
            <a:endCxn id="26" idx="6"/>
          </p:cNvCxnSpPr>
          <p:nvPr/>
        </p:nvCxnSpPr>
        <p:spPr>
          <a:xfrm flipH="1">
            <a:off x="3119263" y="4258102"/>
            <a:ext cx="1464153" cy="1605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6" idx="3"/>
            <a:endCxn id="28" idx="3"/>
          </p:cNvCxnSpPr>
          <p:nvPr/>
        </p:nvCxnSpPr>
        <p:spPr>
          <a:xfrm flipH="1">
            <a:off x="1796554" y="4571143"/>
            <a:ext cx="830564" cy="5280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8" idx="3"/>
            <a:endCxn id="29" idx="2"/>
          </p:cNvCxnSpPr>
          <p:nvPr/>
        </p:nvCxnSpPr>
        <p:spPr>
          <a:xfrm>
            <a:off x="1796554" y="5099238"/>
            <a:ext cx="739036" cy="66411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0" idx="2"/>
          </p:cNvCxnSpPr>
          <p:nvPr/>
        </p:nvCxnSpPr>
        <p:spPr>
          <a:xfrm>
            <a:off x="3095201" y="5875646"/>
            <a:ext cx="1357092" cy="1558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21" idx="1"/>
          </p:cNvCxnSpPr>
          <p:nvPr/>
        </p:nvCxnSpPr>
        <p:spPr>
          <a:xfrm flipH="1" flipV="1">
            <a:off x="0" y="2573009"/>
            <a:ext cx="137962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22" idx="2"/>
          </p:cNvCxnSpPr>
          <p:nvPr/>
        </p:nvCxnSpPr>
        <p:spPr>
          <a:xfrm flipH="1">
            <a:off x="838200" y="3121086"/>
            <a:ext cx="1697390" cy="1243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838200" y="2573009"/>
            <a:ext cx="0" cy="61224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866579" y="2655473"/>
            <a:ext cx="514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/>
              <a:t>UL</a:t>
            </a:r>
            <a:endParaRPr lang="en-US" sz="2400" b="1" i="1" dirty="0"/>
          </a:p>
        </p:txBody>
      </p:sp>
      <p:cxnSp>
        <p:nvCxnSpPr>
          <p:cNvPr id="67" name="Straight Connector 66"/>
          <p:cNvCxnSpPr>
            <a:stCxn id="23" idx="2"/>
          </p:cNvCxnSpPr>
          <p:nvPr/>
        </p:nvCxnSpPr>
        <p:spPr>
          <a:xfrm flipH="1">
            <a:off x="807610" y="3400927"/>
            <a:ext cx="3649722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845902" y="4129761"/>
            <a:ext cx="3619132" cy="394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832570" y="4445085"/>
            <a:ext cx="1697390" cy="1243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 flipV="1">
            <a:off x="-25717" y="5140335"/>
            <a:ext cx="137962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172543" y="2599290"/>
            <a:ext cx="4011" cy="249994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829860" y="3181643"/>
            <a:ext cx="0" cy="20324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845902" y="3432128"/>
            <a:ext cx="0" cy="67347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845902" y="4157872"/>
            <a:ext cx="0" cy="29964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849593" y="4466865"/>
            <a:ext cx="0" cy="67347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874371" y="3047098"/>
            <a:ext cx="478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dirty="0" smtClean="0"/>
              <a:t>PL</a:t>
            </a:r>
            <a:endParaRPr lang="en-US" sz="2400" b="1" i="1" dirty="0"/>
          </a:p>
        </p:txBody>
      </p:sp>
      <p:sp>
        <p:nvSpPr>
          <p:cNvPr id="91" name="TextBox 90"/>
          <p:cNvSpPr txBox="1"/>
          <p:nvPr/>
        </p:nvSpPr>
        <p:spPr>
          <a:xfrm>
            <a:off x="897432" y="3520869"/>
            <a:ext cx="889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dirty="0" smtClean="0"/>
              <a:t>WL+S</a:t>
            </a:r>
            <a:endParaRPr lang="en-US" sz="2400" b="1" i="1" dirty="0"/>
          </a:p>
        </p:txBody>
      </p:sp>
      <p:sp>
        <p:nvSpPr>
          <p:cNvPr id="92" name="TextBox 89"/>
          <p:cNvSpPr txBox="1"/>
          <p:nvPr/>
        </p:nvSpPr>
        <p:spPr>
          <a:xfrm>
            <a:off x="900224" y="4059312"/>
            <a:ext cx="478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i="1" dirty="0" smtClean="0"/>
              <a:t>PL</a:t>
            </a:r>
            <a:endParaRPr lang="en-US" sz="2400" b="1" i="1" dirty="0"/>
          </a:p>
        </p:txBody>
      </p:sp>
      <p:sp>
        <p:nvSpPr>
          <p:cNvPr id="93" name="TextBox 89"/>
          <p:cNvSpPr txBox="1"/>
          <p:nvPr/>
        </p:nvSpPr>
        <p:spPr>
          <a:xfrm>
            <a:off x="868311" y="4530327"/>
            <a:ext cx="50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i="1" dirty="0"/>
              <a:t>D</a:t>
            </a:r>
            <a:r>
              <a:rPr lang="en-US" altLang="zh-CN" sz="2400" b="1" i="1" dirty="0" smtClean="0"/>
              <a:t>L</a:t>
            </a:r>
            <a:endParaRPr lang="en-US" sz="2400" b="1" i="1" dirty="0"/>
          </a:p>
        </p:txBody>
      </p:sp>
      <p:sp>
        <p:nvSpPr>
          <p:cNvPr id="94" name="TextBox 89"/>
          <p:cNvSpPr txBox="1"/>
          <p:nvPr/>
        </p:nvSpPr>
        <p:spPr>
          <a:xfrm>
            <a:off x="191896" y="3643933"/>
            <a:ext cx="660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i="1" dirty="0" smtClean="0"/>
              <a:t>RTT</a:t>
            </a:r>
            <a:endParaRPr lang="en-US" sz="2400" b="1" i="1" dirty="0"/>
          </a:p>
        </p:txBody>
      </p:sp>
      <p:sp>
        <p:nvSpPr>
          <p:cNvPr id="95" name="TextBox 89"/>
          <p:cNvSpPr txBox="1"/>
          <p:nvPr/>
        </p:nvSpPr>
        <p:spPr>
          <a:xfrm>
            <a:off x="5792745" y="3503060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i="1" dirty="0" smtClean="0"/>
              <a:t>S</a:t>
            </a:r>
            <a:endParaRPr lang="en-US" sz="2400" b="1" i="1" dirty="0"/>
          </a:p>
        </p:txBody>
      </p:sp>
      <p:sp>
        <p:nvSpPr>
          <p:cNvPr id="96" name="TextBox 95"/>
          <p:cNvSpPr txBox="1"/>
          <p:nvPr/>
        </p:nvSpPr>
        <p:spPr>
          <a:xfrm>
            <a:off x="3296278" y="2566294"/>
            <a:ext cx="1224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/>
              <a:t>TCP SYN</a:t>
            </a:r>
            <a:endParaRPr lang="en-US" sz="2400" b="1" i="1" dirty="0"/>
          </a:p>
        </p:txBody>
      </p:sp>
      <p:sp>
        <p:nvSpPr>
          <p:cNvPr id="97" name="TextBox 96"/>
          <p:cNvSpPr txBox="1"/>
          <p:nvPr/>
        </p:nvSpPr>
        <p:spPr>
          <a:xfrm>
            <a:off x="3160908" y="4501885"/>
            <a:ext cx="1826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/>
              <a:t>TCP SYN-ACK</a:t>
            </a:r>
            <a:endParaRPr lang="en-US" sz="2400" b="1" i="1" dirty="0"/>
          </a:p>
        </p:txBody>
      </p:sp>
      <p:sp>
        <p:nvSpPr>
          <p:cNvPr id="98" name="TextBox 97"/>
          <p:cNvSpPr txBox="1"/>
          <p:nvPr/>
        </p:nvSpPr>
        <p:spPr>
          <a:xfrm>
            <a:off x="3168116" y="5436447"/>
            <a:ext cx="1233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/>
              <a:t>TCP ACK</a:t>
            </a:r>
            <a:endParaRPr lang="en-US" sz="2400" b="1" i="1" dirty="0"/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5056435" y="6056992"/>
            <a:ext cx="675539" cy="2156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32"/>
          <p:cNvSpPr txBox="1"/>
          <p:nvPr/>
        </p:nvSpPr>
        <p:spPr>
          <a:xfrm>
            <a:off x="853484" y="1283066"/>
            <a:ext cx="1264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smtClean="0"/>
              <a:t>Client</a:t>
            </a:r>
            <a:endParaRPr lang="en-US" sz="3600" dirty="0"/>
          </a:p>
        </p:txBody>
      </p:sp>
      <p:sp>
        <p:nvSpPr>
          <p:cNvPr id="54" name="TextBox 32"/>
          <p:cNvSpPr txBox="1"/>
          <p:nvPr/>
        </p:nvSpPr>
        <p:spPr>
          <a:xfrm>
            <a:off x="2915298" y="1263074"/>
            <a:ext cx="691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AP</a:t>
            </a:r>
            <a:endParaRPr lang="en-US" sz="3600" dirty="0"/>
          </a:p>
        </p:txBody>
      </p:sp>
      <p:sp>
        <p:nvSpPr>
          <p:cNvPr id="55" name="TextBox 32"/>
          <p:cNvSpPr txBox="1"/>
          <p:nvPr/>
        </p:nvSpPr>
        <p:spPr>
          <a:xfrm>
            <a:off x="5231294" y="1259475"/>
            <a:ext cx="1383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Server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59828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8" grpId="0" animBg="1"/>
      <p:bldP spid="29" grpId="0" animBg="1"/>
      <p:bldP spid="30" grpId="0" animBg="1"/>
      <p:bldP spid="66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392919"/>
              </p:ext>
            </p:extLst>
          </p:nvPr>
        </p:nvGraphicFramePr>
        <p:xfrm>
          <a:off x="6265332" y="751391"/>
          <a:ext cx="5732013" cy="5632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4893"/>
                <a:gridCol w="1071708"/>
                <a:gridCol w="2045988"/>
                <a:gridCol w="779424"/>
              </a:tblGrid>
              <a:tr h="1067918">
                <a:tc>
                  <a:txBody>
                    <a:bodyPr/>
                    <a:lstStyle/>
                    <a:p>
                      <a:pPr algn="ctr"/>
                      <a:endParaRPr lang="zh-CN" altLang="en-US" sz="3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 smtClean="0"/>
                        <a:t>Delay</a:t>
                      </a:r>
                      <a:r>
                        <a:rPr lang="zh-CN" altLang="en-US" sz="3200" dirty="0" smtClean="0"/>
                        <a:t> </a:t>
                      </a:r>
                      <a:r>
                        <a:rPr lang="en-US" altLang="zh-CN" sz="3200" dirty="0" smtClean="0"/>
                        <a:t>Type</a:t>
                      </a:r>
                      <a:endParaRPr lang="zh-CN" altLang="en-US" sz="3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 smtClean="0"/>
                        <a:t>Description</a:t>
                      </a:r>
                      <a:endParaRPr lang="zh-CN" altLang="en-US" sz="3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</a:tr>
              <a:tr h="579727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3200" dirty="0" smtClean="0"/>
                        <a:t>3-way</a:t>
                      </a:r>
                      <a:r>
                        <a:rPr lang="zh-CN" altLang="en-US" sz="3200" baseline="0" dirty="0" smtClean="0"/>
                        <a:t> </a:t>
                      </a:r>
                      <a:r>
                        <a:rPr lang="en-US" altLang="zh-CN" sz="3200" baseline="0" dirty="0" smtClean="0"/>
                        <a:t>handshake</a:t>
                      </a:r>
                      <a:endParaRPr lang="zh-CN" altLang="en-US" sz="3200" baseline="0" dirty="0" smtClean="0"/>
                    </a:p>
                    <a:p>
                      <a:pPr algn="ctr"/>
                      <a:r>
                        <a:rPr lang="en-US" altLang="zh-CN" sz="3200" baseline="0" dirty="0" smtClean="0"/>
                        <a:t>packets</a:t>
                      </a:r>
                      <a:endParaRPr lang="zh-CN" altLang="en-US" sz="32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 smtClean="0"/>
                        <a:t>WL</a:t>
                      </a:r>
                      <a:endParaRPr lang="zh-CN" altLang="en-US" sz="32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 smtClean="0"/>
                        <a:t>t</a:t>
                      </a:r>
                      <a:r>
                        <a:rPr lang="en-US" altLang="zh-CN" sz="3200" baseline="-25000" dirty="0" smtClean="0"/>
                        <a:t>2</a:t>
                      </a:r>
                      <a:r>
                        <a:rPr lang="en-US" altLang="zh-CN" sz="3200" dirty="0" smtClean="0"/>
                        <a:t>’-t</a:t>
                      </a:r>
                      <a:r>
                        <a:rPr lang="en-US" altLang="zh-CN" sz="3200" baseline="-25000" dirty="0" smtClean="0"/>
                        <a:t>1</a:t>
                      </a:r>
                      <a:r>
                        <a:rPr lang="en-US" altLang="zh-CN" sz="3200" dirty="0" smtClean="0"/>
                        <a:t>’</a:t>
                      </a:r>
                      <a:endParaRPr lang="zh-CN" altLang="en-US" sz="32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/>
                        <a:t>√</a:t>
                      </a:r>
                      <a:endParaRPr lang="zh-CN" altLang="en-US" sz="3200" b="1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/>
                </a:tc>
              </a:tr>
              <a:tr h="579727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 smtClean="0"/>
                        <a:t>DL</a:t>
                      </a:r>
                      <a:endParaRPr lang="zh-CN" altLang="en-US" sz="32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 smtClean="0"/>
                        <a:t>t</a:t>
                      </a:r>
                      <a:r>
                        <a:rPr lang="en-US" altLang="zh-CN" sz="3200" baseline="-25000" dirty="0" smtClean="0"/>
                        <a:t>3</a:t>
                      </a:r>
                      <a:r>
                        <a:rPr lang="en-US" altLang="zh-CN" sz="3200" dirty="0" smtClean="0"/>
                        <a:t>’-t</a:t>
                      </a:r>
                      <a:r>
                        <a:rPr lang="en-US" altLang="zh-CN" sz="3200" baseline="-25000" dirty="0" smtClean="0"/>
                        <a:t>2</a:t>
                      </a:r>
                      <a:r>
                        <a:rPr lang="en-US" altLang="zh-CN" sz="3200" dirty="0" smtClean="0"/>
                        <a:t>’</a:t>
                      </a:r>
                      <a:endParaRPr lang="zh-CN" altLang="en-US" sz="32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3200" kern="1200" dirty="0" smtClean="0"/>
                        <a:t>√</a:t>
                      </a:r>
                      <a:endParaRPr lang="zh-CN" altLang="en-US" sz="3200" b="1" kern="1200" dirty="0">
                        <a:solidFill>
                          <a:sysClr val="windowText" lastClr="000000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79727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 smtClean="0"/>
                        <a:t>UL</a:t>
                      </a:r>
                      <a:endParaRPr lang="zh-CN" altLang="en-US" sz="32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 smtClean="0"/>
                        <a:t>t</a:t>
                      </a:r>
                      <a:r>
                        <a:rPr lang="en-US" altLang="zh-CN" sz="3200" baseline="-25000" dirty="0" smtClean="0"/>
                        <a:t>4</a:t>
                      </a:r>
                      <a:r>
                        <a:rPr lang="en-US" altLang="zh-CN" sz="3200" dirty="0" smtClean="0"/>
                        <a:t>’-t</a:t>
                      </a:r>
                      <a:r>
                        <a:rPr lang="en-US" altLang="zh-CN" sz="3200" baseline="-25000" dirty="0" smtClean="0"/>
                        <a:t>3</a:t>
                      </a:r>
                      <a:r>
                        <a:rPr lang="en-US" altLang="zh-CN" sz="3200" dirty="0" smtClean="0"/>
                        <a:t>’</a:t>
                      </a:r>
                      <a:endParaRPr lang="zh-CN" altLang="en-US" sz="32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kern="1200" dirty="0" smtClean="0"/>
                        <a:t>√</a:t>
                      </a:r>
                      <a:endParaRPr lang="zh-CN" altLang="en-US" sz="3200" b="1" kern="1200" dirty="0">
                        <a:solidFill>
                          <a:sysClr val="windowText" lastClr="000000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79727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3200" dirty="0" smtClean="0"/>
                        <a:t>Data</a:t>
                      </a:r>
                      <a:r>
                        <a:rPr lang="zh-CN" altLang="en-US" sz="3200" dirty="0" smtClean="0"/>
                        <a:t> </a:t>
                      </a:r>
                      <a:r>
                        <a:rPr lang="en-US" altLang="zh-CN" sz="3200" dirty="0" smtClean="0"/>
                        <a:t>packets</a:t>
                      </a:r>
                      <a:endParaRPr lang="zh-CN" altLang="en-US" sz="32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 smtClean="0"/>
                        <a:t>WL</a:t>
                      </a:r>
                      <a:endParaRPr lang="zh-CN" altLang="en-US" sz="32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i="1" dirty="0" smtClean="0">
                          <a:solidFill>
                            <a:srgbClr val="FF0000"/>
                          </a:solidFill>
                          <a:latin typeface="Impact" panose="020B0806030902050204" pitchFamily="34" charset="0"/>
                        </a:rPr>
                        <a:t>S</a:t>
                      </a:r>
                      <a:endParaRPr lang="zh-CN" altLang="en-US" sz="3200" b="1" i="1" dirty="0">
                        <a:solidFill>
                          <a:srgbClr val="FF0000"/>
                        </a:solidFill>
                        <a:latin typeface="Impact" panose="020B080603090205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200" kern="1200" dirty="0" smtClean="0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 sz="3200" b="1" kern="1200" dirty="0">
                        <a:solidFill>
                          <a:srgbClr val="FF0000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79727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 smtClean="0"/>
                        <a:t>DL</a:t>
                      </a:r>
                      <a:endParaRPr lang="zh-CN" altLang="en-US" sz="32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 smtClean="0"/>
                        <a:t>t</a:t>
                      </a:r>
                      <a:r>
                        <a:rPr lang="en-US" altLang="zh-CN" sz="3200" baseline="-25000" dirty="0" smtClean="0"/>
                        <a:t>3</a:t>
                      </a:r>
                      <a:r>
                        <a:rPr lang="en-US" altLang="zh-CN" sz="3200" dirty="0" smtClean="0"/>
                        <a:t>’-t</a:t>
                      </a:r>
                      <a:r>
                        <a:rPr lang="en-US" altLang="zh-CN" sz="3200" baseline="-25000" dirty="0" smtClean="0"/>
                        <a:t>2</a:t>
                      </a:r>
                      <a:r>
                        <a:rPr lang="en-US" altLang="zh-CN" sz="3200" dirty="0" smtClean="0"/>
                        <a:t>’</a:t>
                      </a:r>
                      <a:endParaRPr lang="zh-CN" altLang="en-US" sz="32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kern="1200" dirty="0" smtClean="0"/>
                        <a:t>√</a:t>
                      </a:r>
                      <a:endParaRPr lang="zh-CN" altLang="en-US" sz="3200" b="1" kern="1200" dirty="0">
                        <a:solidFill>
                          <a:sysClr val="windowText" lastClr="000000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875962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 smtClean="0"/>
                        <a:t>UL</a:t>
                      </a:r>
                      <a:endParaRPr lang="zh-CN" altLang="en-US" sz="32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 smtClean="0">
                          <a:solidFill>
                            <a:srgbClr val="FF0000"/>
                          </a:solidFill>
                          <a:latin typeface="Impact" panose="020B0806030902050204" pitchFamily="34" charset="0"/>
                        </a:rPr>
                        <a:t>delay-ACK</a:t>
                      </a:r>
                      <a:endParaRPr lang="zh-CN" altLang="en-US" sz="3200" b="1" dirty="0">
                        <a:solidFill>
                          <a:srgbClr val="FF0000"/>
                        </a:solidFill>
                        <a:latin typeface="Impact" panose="020B080603090205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3200" kern="1200" dirty="0" smtClean="0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 sz="3200" b="1" kern="1200" dirty="0">
                        <a:solidFill>
                          <a:srgbClr val="FF0000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Measuring </a:t>
            </a:r>
            <a:r>
              <a:rPr kumimoji="1" lang="en-US" altLang="zh-CN" dirty="0" err="1" smtClean="0"/>
              <a:t>WiFi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Hop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Latency: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work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BBB-A986-46DA-9B3A-6C710683F849}" type="slidenum">
              <a:rPr lang="en-US" smtClean="0"/>
              <a:pPr/>
              <a:t>17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770027" y="1832035"/>
            <a:ext cx="0" cy="470687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029332" y="1832035"/>
            <a:ext cx="0" cy="470687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978448" y="1832035"/>
            <a:ext cx="0" cy="470687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965037" y="1832035"/>
            <a:ext cx="0" cy="470687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029332" y="1832035"/>
            <a:ext cx="1949116" cy="47068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93564" y="2377838"/>
            <a:ext cx="421106" cy="39034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t</a:t>
            </a:r>
            <a:r>
              <a:rPr lang="en-US" sz="2400" i="1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0</a:t>
            </a:r>
            <a:endParaRPr lang="en-US" sz="2400" i="1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1749527" y="2905413"/>
            <a:ext cx="576584" cy="4313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t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1</a:t>
            </a:r>
            <a:r>
              <a:rPr lang="en-US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’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3671269" y="3185254"/>
            <a:ext cx="576584" cy="4313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t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1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3712914" y="3889926"/>
            <a:ext cx="576584" cy="4313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t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2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1756616" y="4202967"/>
            <a:ext cx="576584" cy="4313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t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2</a:t>
            </a:r>
            <a:r>
              <a:rPr lang="en-US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’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89385" y="4904066"/>
            <a:ext cx="421106" cy="39034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t</a:t>
            </a:r>
            <a:r>
              <a:rPr lang="en-US" sz="2400" i="1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9" name="Oval 28"/>
          <p:cNvSpPr/>
          <p:nvPr/>
        </p:nvSpPr>
        <p:spPr>
          <a:xfrm>
            <a:off x="1749527" y="5547679"/>
            <a:ext cx="576584" cy="4313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t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4</a:t>
            </a:r>
            <a:r>
              <a:rPr lang="en-US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’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3666230" y="5815837"/>
            <a:ext cx="576584" cy="4313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t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4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32" name="Straight Arrow Connector 31"/>
          <p:cNvCxnSpPr>
            <a:stCxn id="21" idx="3"/>
            <a:endCxn id="22" idx="1"/>
          </p:cNvCxnSpPr>
          <p:nvPr/>
        </p:nvCxnSpPr>
        <p:spPr>
          <a:xfrm>
            <a:off x="1014670" y="2573010"/>
            <a:ext cx="819296" cy="3955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2" idx="6"/>
            <a:endCxn id="23" idx="2"/>
          </p:cNvCxnSpPr>
          <p:nvPr/>
        </p:nvCxnSpPr>
        <p:spPr>
          <a:xfrm>
            <a:off x="2326111" y="3121086"/>
            <a:ext cx="1345158" cy="2798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3" idx="6"/>
          </p:cNvCxnSpPr>
          <p:nvPr/>
        </p:nvCxnSpPr>
        <p:spPr>
          <a:xfrm>
            <a:off x="4247853" y="3400927"/>
            <a:ext cx="675539" cy="2156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24" idx="6"/>
          </p:cNvCxnSpPr>
          <p:nvPr/>
        </p:nvCxnSpPr>
        <p:spPr>
          <a:xfrm flipH="1">
            <a:off x="4289498" y="3873309"/>
            <a:ext cx="627882" cy="2322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4" idx="3"/>
            <a:endCxn id="26" idx="6"/>
          </p:cNvCxnSpPr>
          <p:nvPr/>
        </p:nvCxnSpPr>
        <p:spPr>
          <a:xfrm flipH="1">
            <a:off x="2333200" y="4258102"/>
            <a:ext cx="1464153" cy="1605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6" idx="3"/>
            <a:endCxn id="28" idx="3"/>
          </p:cNvCxnSpPr>
          <p:nvPr/>
        </p:nvCxnSpPr>
        <p:spPr>
          <a:xfrm flipH="1">
            <a:off x="1010491" y="4571143"/>
            <a:ext cx="830564" cy="5280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8" idx="3"/>
            <a:endCxn id="29" idx="2"/>
          </p:cNvCxnSpPr>
          <p:nvPr/>
        </p:nvCxnSpPr>
        <p:spPr>
          <a:xfrm>
            <a:off x="1010491" y="5099238"/>
            <a:ext cx="739036" cy="66411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0" idx="2"/>
          </p:cNvCxnSpPr>
          <p:nvPr/>
        </p:nvCxnSpPr>
        <p:spPr>
          <a:xfrm>
            <a:off x="2309138" y="5875646"/>
            <a:ext cx="1357092" cy="1558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21" idx="1"/>
          </p:cNvCxnSpPr>
          <p:nvPr/>
        </p:nvCxnSpPr>
        <p:spPr>
          <a:xfrm flipH="1" flipV="1">
            <a:off x="-786063" y="2573009"/>
            <a:ext cx="137962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22" idx="2"/>
          </p:cNvCxnSpPr>
          <p:nvPr/>
        </p:nvCxnSpPr>
        <p:spPr>
          <a:xfrm flipH="1">
            <a:off x="52137" y="3121086"/>
            <a:ext cx="1697390" cy="1243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52137" y="2573009"/>
            <a:ext cx="0" cy="61224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80516" y="2655473"/>
            <a:ext cx="514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/>
              <a:t>UL</a:t>
            </a:r>
            <a:endParaRPr lang="en-US" sz="2400" b="1" i="1" dirty="0"/>
          </a:p>
        </p:txBody>
      </p:sp>
      <p:cxnSp>
        <p:nvCxnSpPr>
          <p:cNvPr id="67" name="Straight Connector 66"/>
          <p:cNvCxnSpPr>
            <a:stCxn id="23" idx="2"/>
          </p:cNvCxnSpPr>
          <p:nvPr/>
        </p:nvCxnSpPr>
        <p:spPr>
          <a:xfrm flipH="1">
            <a:off x="21547" y="3400927"/>
            <a:ext cx="3649722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59839" y="4129761"/>
            <a:ext cx="3619132" cy="394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46507" y="4445085"/>
            <a:ext cx="1697390" cy="1243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 flipV="1">
            <a:off x="-811780" y="5140335"/>
            <a:ext cx="137962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-613520" y="2599290"/>
            <a:ext cx="4011" cy="249994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43797" y="3181643"/>
            <a:ext cx="0" cy="20324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839" y="3432128"/>
            <a:ext cx="0" cy="67347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59839" y="4157872"/>
            <a:ext cx="0" cy="29964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63530" y="4466865"/>
            <a:ext cx="0" cy="67347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88308" y="3047098"/>
            <a:ext cx="478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dirty="0" smtClean="0"/>
              <a:t>PL</a:t>
            </a:r>
            <a:endParaRPr lang="en-US" sz="2400" b="1" i="1" dirty="0"/>
          </a:p>
        </p:txBody>
      </p:sp>
      <p:sp>
        <p:nvSpPr>
          <p:cNvPr id="91" name="TextBox 90"/>
          <p:cNvSpPr txBox="1"/>
          <p:nvPr/>
        </p:nvSpPr>
        <p:spPr>
          <a:xfrm>
            <a:off x="111369" y="3520869"/>
            <a:ext cx="889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i="1" dirty="0" smtClean="0"/>
              <a:t>WL+S</a:t>
            </a:r>
            <a:endParaRPr lang="en-US" sz="2400" b="1" i="1" dirty="0"/>
          </a:p>
        </p:txBody>
      </p:sp>
      <p:sp>
        <p:nvSpPr>
          <p:cNvPr id="92" name="TextBox 89"/>
          <p:cNvSpPr txBox="1"/>
          <p:nvPr/>
        </p:nvSpPr>
        <p:spPr>
          <a:xfrm>
            <a:off x="114161" y="4059312"/>
            <a:ext cx="478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i="1" dirty="0" smtClean="0"/>
              <a:t>PL</a:t>
            </a:r>
            <a:endParaRPr lang="en-US" sz="2400" b="1" i="1" dirty="0"/>
          </a:p>
        </p:txBody>
      </p:sp>
      <p:sp>
        <p:nvSpPr>
          <p:cNvPr id="93" name="TextBox 89"/>
          <p:cNvSpPr txBox="1"/>
          <p:nvPr/>
        </p:nvSpPr>
        <p:spPr>
          <a:xfrm>
            <a:off x="82248" y="4530327"/>
            <a:ext cx="50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i="1" dirty="0"/>
              <a:t>D</a:t>
            </a:r>
            <a:r>
              <a:rPr lang="en-US" altLang="zh-CN" sz="2400" b="1" i="1" dirty="0" smtClean="0"/>
              <a:t>L</a:t>
            </a:r>
            <a:endParaRPr lang="en-US" sz="2400" b="1" i="1" dirty="0"/>
          </a:p>
        </p:txBody>
      </p:sp>
      <p:sp>
        <p:nvSpPr>
          <p:cNvPr id="94" name="TextBox 89"/>
          <p:cNvSpPr txBox="1"/>
          <p:nvPr/>
        </p:nvSpPr>
        <p:spPr>
          <a:xfrm>
            <a:off x="-594167" y="3643933"/>
            <a:ext cx="660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i="1" dirty="0" smtClean="0"/>
              <a:t>RTT</a:t>
            </a:r>
            <a:endParaRPr lang="en-US" sz="2400" b="1" i="1" dirty="0"/>
          </a:p>
        </p:txBody>
      </p:sp>
      <p:sp>
        <p:nvSpPr>
          <p:cNvPr id="96" name="TextBox 95"/>
          <p:cNvSpPr txBox="1"/>
          <p:nvPr/>
        </p:nvSpPr>
        <p:spPr>
          <a:xfrm>
            <a:off x="2510215" y="2566294"/>
            <a:ext cx="1224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/>
              <a:t>TCP SYN</a:t>
            </a:r>
            <a:endParaRPr lang="en-US" sz="2400" b="1" i="1" dirty="0"/>
          </a:p>
        </p:txBody>
      </p:sp>
      <p:sp>
        <p:nvSpPr>
          <p:cNvPr id="97" name="TextBox 96"/>
          <p:cNvSpPr txBox="1"/>
          <p:nvPr/>
        </p:nvSpPr>
        <p:spPr>
          <a:xfrm>
            <a:off x="2374845" y="4501885"/>
            <a:ext cx="1826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/>
              <a:t>TCP SYN-ACK</a:t>
            </a:r>
            <a:endParaRPr lang="en-US" sz="2400" b="1" i="1" dirty="0"/>
          </a:p>
        </p:txBody>
      </p:sp>
      <p:sp>
        <p:nvSpPr>
          <p:cNvPr id="98" name="TextBox 97"/>
          <p:cNvSpPr txBox="1"/>
          <p:nvPr/>
        </p:nvSpPr>
        <p:spPr>
          <a:xfrm>
            <a:off x="2382053" y="5436447"/>
            <a:ext cx="1233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/>
              <a:t>TCP ACK</a:t>
            </a:r>
            <a:endParaRPr lang="en-US" sz="2400" b="1" i="1" dirty="0"/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4270372" y="6056992"/>
            <a:ext cx="675539" cy="2156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8" idx="3"/>
          </p:cNvCxnSpPr>
          <p:nvPr/>
        </p:nvCxnSpPr>
        <p:spPr>
          <a:xfrm>
            <a:off x="1010491" y="5099238"/>
            <a:ext cx="1018841" cy="4109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1748420" y="4917558"/>
            <a:ext cx="576584" cy="431345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t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3</a:t>
            </a:r>
            <a:r>
              <a:rPr lang="en-US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’</a:t>
            </a:r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407627" y="4986418"/>
            <a:ext cx="2134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FF0000"/>
                </a:solidFill>
              </a:rPr>
              <a:t>MAC Layer ACK</a:t>
            </a:r>
            <a:endParaRPr lang="en-US" sz="2400" b="1" i="1" dirty="0">
              <a:solidFill>
                <a:srgbClr val="FF0000"/>
              </a:solidFill>
            </a:endParaRPr>
          </a:p>
        </p:txBody>
      </p:sp>
      <p:sp>
        <p:nvSpPr>
          <p:cNvPr id="59" name="文本框 8"/>
          <p:cNvSpPr txBox="1"/>
          <p:nvPr/>
        </p:nvSpPr>
        <p:spPr>
          <a:xfrm>
            <a:off x="4722469" y="111761"/>
            <a:ext cx="7274877" cy="51077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/>
              <a:t>Use the latest 3-way handshake packet to approximate!</a:t>
            </a:r>
            <a:endParaRPr kumimoji="1" lang="zh-CN" altLang="en-US" sz="2400" b="1" baseline="-25000" dirty="0"/>
          </a:p>
        </p:txBody>
      </p:sp>
    </p:spTree>
    <p:extLst>
      <p:ext uri="{BB962C8B-B14F-4D97-AF65-F5344CB8AC3E}">
        <p14:creationId xmlns:p14="http://schemas.microsoft.com/office/powerpoint/2010/main" val="867182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0532856"/>
              </p:ext>
            </p:extLst>
          </p:nvPr>
        </p:nvGraphicFramePr>
        <p:xfrm>
          <a:off x="0" y="59190"/>
          <a:ext cx="12192000" cy="630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160"/>
                <a:gridCol w="2479966"/>
                <a:gridCol w="6523426"/>
                <a:gridCol w="2060448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kern="1200" dirty="0" smtClean="0">
                          <a:effectLst/>
                        </a:rPr>
                        <a:t>Abbreviation </a:t>
                      </a:r>
                      <a:endParaRPr lang="en-US" altLang="zh-CN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kern="1200" dirty="0" err="1" smtClean="0">
                          <a:effectLst/>
                        </a:rPr>
                        <a:t>WiFi</a:t>
                      </a:r>
                      <a:r>
                        <a:rPr lang="en-US" altLang="zh-CN" sz="2400" kern="1200" dirty="0" smtClean="0">
                          <a:effectLst/>
                        </a:rPr>
                        <a:t> factors </a:t>
                      </a:r>
                      <a:endParaRPr lang="en-US" altLang="zh-CN" sz="2400" dirty="0" smtClean="0"/>
                    </a:p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kern="1200" dirty="0" smtClean="0">
                          <a:effectLst/>
                        </a:rPr>
                        <a:t>Description </a:t>
                      </a:r>
                      <a:endParaRPr lang="en-US" altLang="zh-CN" sz="2400" dirty="0" smtClean="0"/>
                    </a:p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kern="1200" dirty="0" smtClean="0">
                          <a:effectLst/>
                        </a:rPr>
                        <a:t>Generated By </a:t>
                      </a:r>
                      <a:endParaRPr lang="en-US" altLang="zh-CN" sz="2400" dirty="0" smtClean="0"/>
                    </a:p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AU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kern="1200" dirty="0" smtClean="0">
                          <a:effectLst/>
                        </a:rPr>
                        <a:t>airtime utilization </a:t>
                      </a:r>
                      <a:endParaRPr lang="en-US" altLang="zh-CN" sz="2400" dirty="0" smtClean="0">
                        <a:solidFill>
                          <a:schemeClr val="tx1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kern="1200" dirty="0" smtClean="0">
                          <a:effectLst/>
                        </a:rPr>
                        <a:t>% of channel time used by all the traffic</a:t>
                      </a:r>
                      <a:endParaRPr lang="en-US" altLang="zh-CN" sz="2400" dirty="0" smtClean="0"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 smtClean="0"/>
                        <a:t>iw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info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Q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kern="1200" dirty="0" smtClean="0">
                          <a:effectLst/>
                        </a:rPr>
                        <a:t>queue length snapshot </a:t>
                      </a:r>
                      <a:endParaRPr lang="en-US" altLang="zh-CN" sz="2400" dirty="0" smtClean="0"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kern="1200" dirty="0" smtClean="0">
                          <a:effectLst/>
                        </a:rPr>
                        <a:t>Number of packets queued in hardware queue. </a:t>
                      </a:r>
                      <a:endParaRPr lang="en-US" altLang="zh-CN" sz="2400" dirty="0" smtClean="0"/>
                    </a:p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 smtClean="0"/>
                        <a:t>debugfs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RR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retry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ratio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kern="1200" dirty="0" smtClean="0">
                          <a:effectLst/>
                        </a:rPr>
                        <a:t>%packets retried in IEEE 802.11 MAC-layer. </a:t>
                      </a:r>
                      <a:endParaRPr lang="en-US" altLang="zh-CN" sz="2400" dirty="0" smtClean="0"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kern="1200" dirty="0" err="1" smtClean="0">
                          <a:effectLst/>
                        </a:rPr>
                        <a:t>iw</a:t>
                      </a:r>
                      <a:r>
                        <a:rPr lang="en-US" altLang="zh-CN" sz="2400" kern="1200" dirty="0" smtClean="0">
                          <a:effectLst/>
                        </a:rPr>
                        <a:t> info </a:t>
                      </a:r>
                      <a:endParaRPr lang="en-US" altLang="zh-CN" sz="2400" dirty="0" smtClean="0"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RSSI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kern="1200" dirty="0" smtClean="0">
                          <a:effectLst/>
                        </a:rPr>
                        <a:t>RSSI </a:t>
                      </a:r>
                      <a:endParaRPr lang="en-US" altLang="zh-CN" sz="2400" dirty="0" smtClean="0"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kern="1200" dirty="0" smtClean="0">
                          <a:effectLst/>
                        </a:rPr>
                        <a:t>Received signal strength of UE associated on AP. </a:t>
                      </a:r>
                      <a:endParaRPr lang="en-US" altLang="zh-CN" sz="2400" dirty="0" smtClean="0"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kern="1200" dirty="0" err="1" smtClean="0">
                          <a:effectLst/>
                        </a:rPr>
                        <a:t>iw</a:t>
                      </a:r>
                      <a:r>
                        <a:rPr lang="en-US" altLang="zh-CN" sz="2400" kern="1200" dirty="0" smtClean="0">
                          <a:effectLst/>
                        </a:rPr>
                        <a:t> info </a:t>
                      </a:r>
                      <a:endParaRPr lang="en-US" altLang="zh-CN" sz="2400" dirty="0" smtClean="0"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 smtClean="0"/>
                        <a:t>T</a:t>
                      </a:r>
                      <a:r>
                        <a:rPr lang="en-US" altLang="zh-CN" sz="2400" baseline="-25000" dirty="0" err="1" smtClean="0"/>
                        <a:t>tx</a:t>
                      </a:r>
                      <a:endParaRPr lang="zh-CN" altLang="en-US" sz="2400" b="1" baseline="-250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kern="1200" dirty="0" smtClean="0">
                          <a:effectLst/>
                        </a:rPr>
                        <a:t>transmitting throughput </a:t>
                      </a:r>
                      <a:endParaRPr lang="en-US" altLang="zh-CN" sz="2400" dirty="0"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kern="1200" dirty="0" smtClean="0">
                          <a:effectLst/>
                        </a:rPr>
                        <a:t>Bytes sent to UE every 10s. </a:t>
                      </a:r>
                      <a:endParaRPr lang="en-US" altLang="zh-CN" sz="2400" dirty="0" smtClean="0"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kern="1200" dirty="0" err="1" smtClean="0">
                          <a:effectLst/>
                        </a:rPr>
                        <a:t>ifconfig</a:t>
                      </a:r>
                      <a:r>
                        <a:rPr lang="en-US" altLang="zh-CN" sz="2400" kern="1200" dirty="0" smtClean="0">
                          <a:effectLst/>
                        </a:rPr>
                        <a:t> info </a:t>
                      </a:r>
                      <a:endParaRPr lang="en-US" altLang="zh-CN" sz="2400" dirty="0" smtClean="0"/>
                    </a:p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 smtClean="0"/>
                        <a:t>T</a:t>
                      </a:r>
                      <a:r>
                        <a:rPr lang="en-US" altLang="zh-CN" sz="2400" baseline="-25000" dirty="0" err="1" smtClean="0"/>
                        <a:t>rx</a:t>
                      </a:r>
                      <a:endParaRPr lang="zh-CN" altLang="en-US" sz="2400" b="1" baseline="-250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kern="1200" dirty="0" smtClean="0">
                          <a:effectLst/>
                        </a:rPr>
                        <a:t>receiving throughput </a:t>
                      </a:r>
                      <a:endParaRPr lang="en-US" altLang="zh-CN" sz="2400" dirty="0" smtClean="0"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kern="1200" dirty="0" smtClean="0">
                          <a:effectLst/>
                        </a:rPr>
                        <a:t>Bytes received from UE every 10s. </a:t>
                      </a:r>
                      <a:endParaRPr lang="en-US" altLang="zh-CN" sz="2400" dirty="0" smtClean="0"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kern="1200" dirty="0" err="1" smtClean="0">
                          <a:effectLst/>
                        </a:rPr>
                        <a:t>ifconfig</a:t>
                      </a:r>
                      <a:r>
                        <a:rPr lang="en-US" altLang="zh-CN" sz="2400" kern="1200" dirty="0" smtClean="0">
                          <a:effectLst/>
                        </a:rPr>
                        <a:t> info </a:t>
                      </a:r>
                      <a:endParaRPr lang="en-US" altLang="zh-CN" sz="2400" dirty="0"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RPR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kern="1200" dirty="0" smtClean="0">
                          <a:effectLst/>
                        </a:rPr>
                        <a:t>receiving physical rate </a:t>
                      </a:r>
                      <a:endParaRPr lang="en-US" altLang="zh-CN" sz="2400" dirty="0" smtClean="0"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kern="1200" dirty="0" smtClean="0">
                          <a:effectLst/>
                        </a:rPr>
                        <a:t>Snapshot of physical rate for receiving packets from UE. </a:t>
                      </a:r>
                      <a:endParaRPr lang="en-US" altLang="zh-CN" sz="2400" dirty="0" smtClean="0"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kern="1200" dirty="0" err="1" smtClean="0">
                          <a:effectLst/>
                        </a:rPr>
                        <a:t>iw</a:t>
                      </a:r>
                      <a:r>
                        <a:rPr lang="en-US" altLang="zh-CN" sz="2400" kern="1200" dirty="0" smtClean="0">
                          <a:effectLst/>
                        </a:rPr>
                        <a:t> info </a:t>
                      </a:r>
                      <a:endParaRPr lang="en-US" altLang="zh-CN" sz="2400" dirty="0" smtClean="0"/>
                    </a:p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TPR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kern="1200" dirty="0" smtClean="0">
                          <a:effectLst/>
                        </a:rPr>
                        <a:t>transmitting physical rate </a:t>
                      </a:r>
                      <a:endParaRPr lang="en-US" altLang="zh-CN" sz="2400" dirty="0" smtClean="0"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kern="1200" dirty="0" smtClean="0">
                          <a:effectLst/>
                        </a:rPr>
                        <a:t>Snapshot of physical rate for sending packets to UE. </a:t>
                      </a:r>
                      <a:endParaRPr lang="en-US" altLang="zh-CN" sz="2400" dirty="0" smtClean="0"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kern="1200" dirty="0" err="1" smtClean="0">
                          <a:effectLst/>
                        </a:rPr>
                        <a:t>iw</a:t>
                      </a:r>
                      <a:r>
                        <a:rPr lang="en-US" altLang="zh-CN" sz="2400" kern="1200" dirty="0" smtClean="0">
                          <a:effectLst/>
                        </a:rPr>
                        <a:t> info </a:t>
                      </a:r>
                      <a:endParaRPr lang="en-US" altLang="zh-CN" sz="2400" dirty="0" smtClean="0"/>
                    </a:p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Calibri Light" panose="020F030202020403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BBB-A986-46DA-9B3A-6C710683F84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637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collection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kumimoji="1" lang="en-US" altLang="zh-CN" sz="3200" dirty="0" smtClean="0"/>
              <a:t> Real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deployment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in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Tsinghua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University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in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China.</a:t>
            </a:r>
            <a:endParaRPr kumimoji="1" lang="zh-CN" altLang="en-US" sz="3200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kumimoji="1" lang="en-US" altLang="zh-CN" sz="3200" dirty="0" smtClean="0">
                <a:solidFill>
                  <a:srgbClr val="FF0000"/>
                </a:solidFill>
              </a:rPr>
              <a:t> 47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free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err="1"/>
              <a:t>N</a:t>
            </a:r>
            <a:r>
              <a:rPr kumimoji="1" lang="en-US" altLang="zh-CN" sz="3200" dirty="0" err="1" smtClean="0"/>
              <a:t>etgear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WNDR4300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router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equipped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with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err="1" smtClean="0">
                <a:solidFill>
                  <a:srgbClr val="FF0000"/>
                </a:solidFill>
              </a:rPr>
              <a:t>Openwrt</a:t>
            </a:r>
            <a:endParaRPr kumimoji="1" lang="zh-CN" altLang="en-US" sz="3200" dirty="0" smtClean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kumimoji="1" lang="en-US" altLang="zh-CN" sz="3200" dirty="0" smtClean="0"/>
              <a:t> 44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in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dormitory,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3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in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department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of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computer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science</a:t>
            </a:r>
            <a:endParaRPr kumimoji="1" lang="zh-CN" altLang="en-US" sz="3200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kumimoji="1" lang="en-US" altLang="zh-CN" sz="3200" dirty="0" smtClean="0"/>
              <a:t> Continuously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collected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from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>
                <a:solidFill>
                  <a:srgbClr val="FF0000"/>
                </a:solidFill>
              </a:rPr>
              <a:t>May</a:t>
            </a:r>
            <a:r>
              <a:rPr kumimoji="1" lang="zh-CN" altLang="en-US" sz="32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0000"/>
                </a:solidFill>
              </a:rPr>
              <a:t>20</a:t>
            </a:r>
            <a:r>
              <a:rPr kumimoji="1" lang="en-US" altLang="zh-CN" sz="3200" baseline="30000" dirty="0" smtClean="0">
                <a:solidFill>
                  <a:srgbClr val="FF0000"/>
                </a:solidFill>
              </a:rPr>
              <a:t>th</a:t>
            </a:r>
            <a:r>
              <a:rPr kumimoji="1" lang="zh-CN" altLang="en-US" sz="3200" dirty="0">
                <a:solidFill>
                  <a:srgbClr val="FF0000"/>
                </a:solidFill>
              </a:rPr>
              <a:t> </a:t>
            </a:r>
            <a:r>
              <a:rPr kumimoji="1" lang="en-US" altLang="zh-CN" sz="3200" dirty="0" smtClean="0"/>
              <a:t>to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>
                <a:solidFill>
                  <a:srgbClr val="FF0000"/>
                </a:solidFill>
              </a:rPr>
              <a:t>July</a:t>
            </a:r>
            <a:r>
              <a:rPr kumimoji="1" lang="zh-CN" altLang="en-US" sz="32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0000"/>
                </a:solidFill>
              </a:rPr>
              <a:t>20</a:t>
            </a:r>
            <a:r>
              <a:rPr kumimoji="1" lang="en-US" altLang="zh-CN" sz="3200" baseline="30000" dirty="0" smtClean="0">
                <a:solidFill>
                  <a:srgbClr val="FF0000"/>
                </a:solidFill>
              </a:rPr>
              <a:t>th</a:t>
            </a:r>
            <a:endParaRPr kumimoji="1" lang="zh-CN" altLang="en-US" sz="3200" baseline="30000" dirty="0" smtClean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kumimoji="1" lang="en-US" altLang="zh-CN" sz="3200" dirty="0" smtClean="0"/>
              <a:t> Collected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about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>
                <a:solidFill>
                  <a:srgbClr val="FF0000"/>
                </a:solidFill>
              </a:rPr>
              <a:t>2</a:t>
            </a:r>
            <a:r>
              <a:rPr kumimoji="1" lang="zh-CN" altLang="en-US" sz="32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0000"/>
                </a:solidFill>
              </a:rPr>
              <a:t>terabytes</a:t>
            </a:r>
            <a:r>
              <a:rPr kumimoji="1" lang="zh-CN" altLang="en-US" sz="32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3200" dirty="0" smtClean="0"/>
              <a:t>raw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data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trace</a:t>
            </a:r>
            <a:endParaRPr kumimoji="1" lang="zh-CN" altLang="en-US" sz="3200" baseline="30000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BBB-A986-46DA-9B3A-6C710683F849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072" y="2889504"/>
            <a:ext cx="2816352" cy="281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106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WiFi</a:t>
            </a:r>
            <a:r>
              <a:rPr lang="en-US" dirty="0" smtClean="0"/>
              <a:t> is indispensable in our daily lives!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9669" y="1531157"/>
            <a:ext cx="10515600" cy="519101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/>
              <a:t> Promoted by booming of the smartphones: 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BBB-A986-46DA-9B3A-6C710683F849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83" y="3078696"/>
            <a:ext cx="9487792" cy="377930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794356" y="4226305"/>
            <a:ext cx="43756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100" marR="38100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>
                <a:solidFill>
                  <a:srgbClr val="000000"/>
                </a:solidFill>
                <a:latin typeface="Arial" panose="020B0604020202020204" pitchFamily="34" charset="0"/>
              </a:rPr>
              <a:t>Mobile offload &gt; cellular in 2015 for the first time</a:t>
            </a:r>
            <a:endParaRPr lang="en-US" sz="2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474092" y="2196554"/>
            <a:ext cx="103205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90</a:t>
            </a:r>
            <a:r>
              <a:rPr lang="en-US" sz="2800" dirty="0">
                <a:solidFill>
                  <a:srgbClr val="FF0000"/>
                </a:solidFill>
              </a:rPr>
              <a:t>% </a:t>
            </a:r>
            <a:r>
              <a:rPr lang="en-US" sz="2800" dirty="0"/>
              <a:t>of the world’s population over 6 years old will have </a:t>
            </a:r>
            <a:r>
              <a:rPr lang="en-US" sz="2800" dirty="0">
                <a:solidFill>
                  <a:srgbClr val="FF0000"/>
                </a:solidFill>
              </a:rPr>
              <a:t>a</a:t>
            </a:r>
            <a:r>
              <a:rPr lang="en-US" sz="2800" dirty="0"/>
              <a:t> mobile phone by </a:t>
            </a:r>
            <a:r>
              <a:rPr lang="en-US" sz="2800" dirty="0" smtClean="0">
                <a:solidFill>
                  <a:srgbClr val="FF0000"/>
                </a:solidFill>
              </a:rPr>
              <a:t>2020</a:t>
            </a:r>
            <a:r>
              <a:rPr lang="en-US" sz="2800" dirty="0" smtClean="0"/>
              <a:t>.  [ERICSSON MOBILITY </a:t>
            </a:r>
            <a:r>
              <a:rPr lang="en-US" sz="2800" dirty="0"/>
              <a:t>REPORT JUNE </a:t>
            </a:r>
            <a:r>
              <a:rPr lang="en-US" sz="2800" dirty="0" smtClean="0"/>
              <a:t>2015]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8018007" y="6171684"/>
            <a:ext cx="3531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8100" marR="38100"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Source: Cisco VNI Mobile, 2016</a:t>
            </a:r>
          </a:p>
        </p:txBody>
      </p:sp>
    </p:spTree>
    <p:extLst>
      <p:ext uri="{BB962C8B-B14F-4D97-AF65-F5344CB8AC3E}">
        <p14:creationId xmlns:p14="http://schemas.microsoft.com/office/powerpoint/2010/main" val="2095843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776" y="2282222"/>
            <a:ext cx="9122414" cy="2856706"/>
          </a:xfrm>
        </p:spPr>
      </p:pic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BBB-A986-46DA-9B3A-6C710683F84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椭圆 5"/>
          <p:cNvSpPr/>
          <p:nvPr/>
        </p:nvSpPr>
        <p:spPr>
          <a:xfrm>
            <a:off x="5541264" y="3310128"/>
            <a:ext cx="274320" cy="274320"/>
          </a:xfrm>
          <a:prstGeom prst="ellipse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901238" y="2523266"/>
            <a:ext cx="274320" cy="274320"/>
          </a:xfrm>
          <a:prstGeom prst="ellipse">
            <a:avLst/>
          </a:prstGeom>
          <a:noFill/>
          <a:ln w="666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6585632" y="5378969"/>
            <a:ext cx="5116736" cy="1055608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solidFill>
                  <a:schemeClr val="tx1"/>
                </a:solidFill>
              </a:rPr>
              <a:t>Office</a:t>
            </a:r>
            <a:r>
              <a:rPr kumimoji="1" lang="zh-CN" altLang="en-US" sz="2800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sz="2800" dirty="0" smtClean="0">
                <a:solidFill>
                  <a:schemeClr val="tx1"/>
                </a:solidFill>
              </a:rPr>
              <a:t>AP:</a:t>
            </a:r>
            <a:r>
              <a:rPr kumimoji="1" lang="zh-CN" altLang="en-US" sz="2800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sz="2800" dirty="0" smtClean="0">
                <a:solidFill>
                  <a:schemeClr val="tx1"/>
                </a:solidFill>
                <a:latin typeface="Impact" panose="020B0806030902050204" pitchFamily="34" charset="0"/>
              </a:rPr>
              <a:t>50%</a:t>
            </a:r>
            <a:r>
              <a:rPr kumimoji="1" lang="en-US" altLang="zh-CN" sz="2800" dirty="0" smtClean="0">
                <a:solidFill>
                  <a:schemeClr val="tx1"/>
                </a:solidFill>
              </a:rPr>
              <a:t>(10%)</a:t>
            </a:r>
            <a:r>
              <a:rPr kumimoji="1" lang="zh-CN" altLang="en-US" sz="2800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sz="2800" dirty="0" smtClean="0">
                <a:solidFill>
                  <a:schemeClr val="tx1"/>
                </a:solidFill>
              </a:rPr>
              <a:t>packets’</a:t>
            </a:r>
            <a:endParaRPr kumimoji="1" lang="zh-CN" altLang="en-US" sz="2800" dirty="0" smtClean="0">
              <a:solidFill>
                <a:schemeClr val="tx1"/>
              </a:solidFill>
            </a:endParaRPr>
          </a:p>
          <a:p>
            <a:r>
              <a:rPr kumimoji="1" lang="en-US" altLang="zh-CN" sz="2800" dirty="0" err="1" smtClean="0">
                <a:solidFill>
                  <a:schemeClr val="tx1"/>
                </a:solidFill>
              </a:rPr>
              <a:t>WiFi</a:t>
            </a:r>
            <a:r>
              <a:rPr kumimoji="1" lang="zh-CN" altLang="en-US" sz="2800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sz="2800" dirty="0" smtClean="0">
                <a:solidFill>
                  <a:schemeClr val="tx1"/>
                </a:solidFill>
              </a:rPr>
              <a:t>hop</a:t>
            </a:r>
            <a:r>
              <a:rPr kumimoji="1" lang="zh-CN" altLang="en-US" sz="2800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sz="2800" dirty="0" smtClean="0">
                <a:solidFill>
                  <a:schemeClr val="tx1"/>
                </a:solidFill>
              </a:rPr>
              <a:t>latency</a:t>
            </a:r>
            <a:r>
              <a:rPr kumimoji="1" lang="zh-CN" altLang="en-US" sz="2800" dirty="0">
                <a:solidFill>
                  <a:schemeClr val="tx1"/>
                </a:solidFill>
              </a:rPr>
              <a:t> </a:t>
            </a:r>
            <a:r>
              <a:rPr kumimoji="1" lang="en-US" altLang="zh-CN" sz="2800" dirty="0" smtClean="0">
                <a:solidFill>
                  <a:schemeClr val="tx1"/>
                </a:solidFill>
                <a:latin typeface="Impact" panose="020B0806030902050204" pitchFamily="34" charset="0"/>
              </a:rPr>
              <a:t>&gt;</a:t>
            </a:r>
            <a:r>
              <a:rPr kumimoji="1" lang="zh-CN" altLang="en-US" sz="2800" dirty="0" smtClean="0">
                <a:solidFill>
                  <a:schemeClr val="tx1"/>
                </a:solidFill>
                <a:latin typeface="Impact" panose="020B0806030902050204" pitchFamily="34" charset="0"/>
              </a:rPr>
              <a:t> </a:t>
            </a:r>
            <a:r>
              <a:rPr kumimoji="1" lang="en-US" altLang="zh-CN" sz="2800" dirty="0" smtClean="0">
                <a:solidFill>
                  <a:schemeClr val="tx1"/>
                </a:solidFill>
                <a:latin typeface="Impact" panose="020B0806030902050204" pitchFamily="34" charset="0"/>
              </a:rPr>
              <a:t>20ms</a:t>
            </a:r>
            <a:r>
              <a:rPr kumimoji="1" lang="en-US" altLang="zh-CN" sz="2800" dirty="0" smtClean="0">
                <a:solidFill>
                  <a:schemeClr val="tx1"/>
                </a:solidFill>
              </a:rPr>
              <a:t>(100ms)</a:t>
            </a:r>
            <a:endParaRPr kumimoji="1" lang="zh-CN" altLang="en-US" sz="2800" dirty="0" smtClean="0">
              <a:solidFill>
                <a:schemeClr val="tx1"/>
              </a:solidFill>
            </a:endParaRPr>
          </a:p>
        </p:txBody>
      </p:sp>
      <p:sp>
        <p:nvSpPr>
          <p:cNvPr id="38" name="Up Arrow 37"/>
          <p:cNvSpPr/>
          <p:nvPr/>
        </p:nvSpPr>
        <p:spPr>
          <a:xfrm rot="7700561">
            <a:off x="6759006" y="3010410"/>
            <a:ext cx="425539" cy="2755224"/>
          </a:xfrm>
          <a:prstGeom prst="upArrow">
            <a:avLst>
              <a:gd name="adj1" fmla="val 36504"/>
              <a:gd name="adj2" fmla="val 50000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551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Rush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hour: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refer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measurement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Tsinghua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campus by our group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BBB-A986-46DA-9B3A-6C710683F849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矩形 5"/>
          <p:cNvSpPr/>
          <p:nvPr/>
        </p:nvSpPr>
        <p:spPr>
          <a:xfrm>
            <a:off x="487680" y="6176963"/>
            <a:ext cx="10866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22222"/>
                </a:solidFill>
                <a:latin typeface="Arial" charset="0"/>
              </a:rPr>
              <a:t>Sui, </a:t>
            </a:r>
            <a:r>
              <a:rPr lang="en-US" altLang="zh-CN" dirty="0" err="1">
                <a:solidFill>
                  <a:srgbClr val="222222"/>
                </a:solidFill>
                <a:latin typeface="Arial" charset="0"/>
              </a:rPr>
              <a:t>Kaixin</a:t>
            </a:r>
            <a:r>
              <a:rPr lang="en-US" altLang="zh-CN" dirty="0">
                <a:solidFill>
                  <a:srgbClr val="222222"/>
                </a:solidFill>
                <a:latin typeface="Arial" charset="0"/>
              </a:rPr>
              <a:t>, et al. "How bad are the rogues' impact on enterprise 802.11 network performance?." </a:t>
            </a:r>
            <a:r>
              <a:rPr lang="en-US" altLang="zh-CN" i="1" dirty="0">
                <a:solidFill>
                  <a:srgbClr val="222222"/>
                </a:solidFill>
                <a:latin typeface="Arial" charset="0"/>
              </a:rPr>
              <a:t>Computer Communications (INFOCOM), 2015 IEEE Conference on</a:t>
            </a:r>
            <a:r>
              <a:rPr lang="en-US" altLang="zh-CN" dirty="0">
                <a:solidFill>
                  <a:srgbClr val="222222"/>
                </a:solidFill>
                <a:latin typeface="Arial" charset="0"/>
              </a:rPr>
              <a:t>. IEEE, 2015.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48" y="1646238"/>
            <a:ext cx="7513119" cy="439578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54310" y="2317998"/>
            <a:ext cx="3889268" cy="10556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 marL="342900" indent="-342900">
              <a:buAutoNum type="arabicPeriod"/>
              <a:defRPr kumimoji="1" sz="280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</a:rPr>
              <a:t>Department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Rush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Hour: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</a:rPr>
              <a:t>16:00-17:00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854310" y="4321552"/>
            <a:ext cx="3606389" cy="10556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>
            <a:defPPr>
              <a:defRPr lang="en-US"/>
            </a:defPPr>
            <a:lvl1pPr marL="342900" indent="-342900">
              <a:buAutoNum type="arabicPeriod"/>
              <a:defRPr kumimoji="1" sz="280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</a:rPr>
              <a:t>Dormitory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Rush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Hour: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</a:rPr>
              <a:t>23:00-24:00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779776" y="2084832"/>
            <a:ext cx="493776" cy="150514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5693664" y="2109216"/>
            <a:ext cx="493776" cy="150514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6522720" y="3893629"/>
            <a:ext cx="493776" cy="150514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673119" y="3844132"/>
            <a:ext cx="493776" cy="150514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5384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Measurement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Result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BBB-A986-46DA-9B3A-6C710683F849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992" y="1644712"/>
            <a:ext cx="8772016" cy="2746978"/>
          </a:xfrm>
        </p:spPr>
      </p:pic>
      <p:sp>
        <p:nvSpPr>
          <p:cNvPr id="7" name="文本框 6"/>
          <p:cNvSpPr txBox="1"/>
          <p:nvPr/>
        </p:nvSpPr>
        <p:spPr>
          <a:xfrm>
            <a:off x="1594680" y="4619404"/>
            <a:ext cx="8887328" cy="153233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kumimoji="1" lang="en-US" altLang="zh-CN" sz="2800" b="1" dirty="0" smtClean="0">
                <a:solidFill>
                  <a:schemeClr val="tx1"/>
                </a:solidFill>
              </a:rPr>
              <a:t>For</a:t>
            </a:r>
            <a:r>
              <a:rPr kumimoji="1" lang="zh-CN" altLang="en-US" sz="2800" b="1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sz="2800" b="1" dirty="0">
                <a:solidFill>
                  <a:schemeClr val="tx1"/>
                </a:solidFill>
              </a:rPr>
              <a:t>n</a:t>
            </a:r>
            <a:r>
              <a:rPr kumimoji="1" lang="en-US" altLang="zh-CN" sz="2800" b="1" dirty="0" smtClean="0">
                <a:solidFill>
                  <a:schemeClr val="tx1"/>
                </a:solidFill>
              </a:rPr>
              <a:t>early</a:t>
            </a:r>
            <a:r>
              <a:rPr kumimoji="1" lang="zh-CN" altLang="en-US" sz="2800" b="1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  <a:latin typeface="Impact" panose="020B0806030902050204" pitchFamily="34" charset="0"/>
              </a:rPr>
              <a:t>50%</a:t>
            </a:r>
            <a:r>
              <a:rPr kumimoji="1" lang="zh-CN" altLang="en-US" sz="2800" dirty="0">
                <a:solidFill>
                  <a:schemeClr val="tx1"/>
                </a:solidFill>
              </a:rPr>
              <a:t> </a:t>
            </a:r>
            <a:r>
              <a:rPr kumimoji="1" lang="en-US" altLang="zh-CN" sz="2800" b="1" dirty="0">
                <a:solidFill>
                  <a:schemeClr val="tx1"/>
                </a:solidFill>
              </a:rPr>
              <a:t>of</a:t>
            </a:r>
            <a:r>
              <a:rPr kumimoji="1" lang="zh-CN" altLang="en-US" sz="2800" b="1" dirty="0">
                <a:solidFill>
                  <a:schemeClr val="tx1"/>
                </a:solidFill>
              </a:rPr>
              <a:t> </a:t>
            </a:r>
            <a:r>
              <a:rPr kumimoji="1" lang="en-US" altLang="zh-CN" sz="2800" b="1" dirty="0">
                <a:solidFill>
                  <a:schemeClr val="tx1"/>
                </a:solidFill>
              </a:rPr>
              <a:t>the</a:t>
            </a:r>
            <a:r>
              <a:rPr kumimoji="1" lang="zh-CN" altLang="en-US" sz="2800" b="1" dirty="0">
                <a:solidFill>
                  <a:schemeClr val="tx1"/>
                </a:solidFill>
              </a:rPr>
              <a:t> </a:t>
            </a:r>
            <a:r>
              <a:rPr kumimoji="1" lang="en-US" altLang="zh-CN" sz="2800" b="1" dirty="0">
                <a:solidFill>
                  <a:schemeClr val="tx1"/>
                </a:solidFill>
              </a:rPr>
              <a:t>domestic</a:t>
            </a:r>
            <a:r>
              <a:rPr kumimoji="1" lang="zh-CN" altLang="en-US" sz="2800" b="1" dirty="0">
                <a:solidFill>
                  <a:schemeClr val="tx1"/>
                </a:solidFill>
              </a:rPr>
              <a:t> </a:t>
            </a:r>
            <a:r>
              <a:rPr kumimoji="1" lang="en-US" altLang="zh-CN" sz="2800" b="1" dirty="0">
                <a:solidFill>
                  <a:schemeClr val="tx1"/>
                </a:solidFill>
              </a:rPr>
              <a:t>packet,</a:t>
            </a:r>
            <a:r>
              <a:rPr kumimoji="1" lang="zh-CN" altLang="en-US" sz="2800" b="1" dirty="0">
                <a:solidFill>
                  <a:schemeClr val="tx1"/>
                </a:solidFill>
              </a:rPr>
              <a:t> </a:t>
            </a:r>
            <a:r>
              <a:rPr kumimoji="1" lang="en-US" altLang="zh-CN" sz="2800" b="1" dirty="0">
                <a:solidFill>
                  <a:schemeClr val="tx1"/>
                </a:solidFill>
              </a:rPr>
              <a:t>over</a:t>
            </a:r>
            <a:r>
              <a:rPr kumimoji="1" lang="zh-CN" altLang="en-US" sz="2800" b="1" dirty="0">
                <a:solidFill>
                  <a:schemeClr val="tx1"/>
                </a:solidFill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  <a:latin typeface="Impact" panose="020B0806030902050204" pitchFamily="34" charset="0"/>
              </a:rPr>
              <a:t>60%</a:t>
            </a:r>
            <a:r>
              <a:rPr kumimoji="1" lang="zh-CN" altLang="en-US" sz="2800" dirty="0">
                <a:solidFill>
                  <a:srgbClr val="FF0000"/>
                </a:solidFill>
                <a:latin typeface="Impact" panose="020B0806030902050204" pitchFamily="34" charset="0"/>
              </a:rPr>
              <a:t> </a:t>
            </a:r>
            <a:r>
              <a:rPr kumimoji="1" lang="en-US" altLang="zh-CN" sz="2800" b="1" dirty="0">
                <a:solidFill>
                  <a:schemeClr val="tx1"/>
                </a:solidFill>
              </a:rPr>
              <a:t>of</a:t>
            </a:r>
            <a:r>
              <a:rPr kumimoji="1" lang="zh-CN" altLang="en-US" sz="2800" b="1" dirty="0">
                <a:solidFill>
                  <a:schemeClr val="tx1"/>
                </a:solidFill>
              </a:rPr>
              <a:t> </a:t>
            </a:r>
            <a:r>
              <a:rPr kumimoji="1" lang="en-US" altLang="zh-CN" sz="2800" b="1" dirty="0">
                <a:solidFill>
                  <a:schemeClr val="tx1"/>
                </a:solidFill>
              </a:rPr>
              <a:t>the</a:t>
            </a:r>
            <a:r>
              <a:rPr kumimoji="1" lang="zh-CN" altLang="en-US" sz="2800" b="1" dirty="0">
                <a:solidFill>
                  <a:schemeClr val="tx1"/>
                </a:solidFill>
              </a:rPr>
              <a:t> </a:t>
            </a:r>
            <a:r>
              <a:rPr kumimoji="1" lang="en-US" altLang="zh-CN" sz="2800" b="1" dirty="0">
                <a:solidFill>
                  <a:schemeClr val="tx1"/>
                </a:solidFill>
              </a:rPr>
              <a:t>time</a:t>
            </a:r>
            <a:r>
              <a:rPr kumimoji="1" lang="zh-CN" altLang="en-US" sz="2800" b="1" dirty="0">
                <a:solidFill>
                  <a:schemeClr val="tx1"/>
                </a:solidFill>
              </a:rPr>
              <a:t> </a:t>
            </a:r>
            <a:r>
              <a:rPr kumimoji="1" lang="en-US" altLang="zh-CN" sz="2800" b="1" dirty="0">
                <a:solidFill>
                  <a:schemeClr val="tx1"/>
                </a:solidFill>
              </a:rPr>
              <a:t>is</a:t>
            </a:r>
            <a:r>
              <a:rPr kumimoji="1" lang="zh-CN" altLang="en-US" sz="2800" b="1" dirty="0">
                <a:solidFill>
                  <a:schemeClr val="tx1"/>
                </a:solidFill>
              </a:rPr>
              <a:t> </a:t>
            </a:r>
            <a:r>
              <a:rPr kumimoji="1" lang="en-US" altLang="zh-CN" sz="2800" b="1" dirty="0">
                <a:solidFill>
                  <a:schemeClr val="tx1"/>
                </a:solidFill>
              </a:rPr>
              <a:t>occupied</a:t>
            </a:r>
            <a:r>
              <a:rPr kumimoji="1" lang="zh-CN" altLang="en-US" sz="2800" b="1" dirty="0">
                <a:solidFill>
                  <a:schemeClr val="tx1"/>
                </a:solidFill>
              </a:rPr>
              <a:t> </a:t>
            </a:r>
            <a:r>
              <a:rPr kumimoji="1" lang="en-US" altLang="zh-CN" sz="2800" b="1" dirty="0">
                <a:solidFill>
                  <a:schemeClr val="tx1"/>
                </a:solidFill>
              </a:rPr>
              <a:t>by</a:t>
            </a:r>
            <a:r>
              <a:rPr kumimoji="1" lang="zh-CN" altLang="en-US" sz="2800" b="1" dirty="0">
                <a:solidFill>
                  <a:schemeClr val="tx1"/>
                </a:solidFill>
              </a:rPr>
              <a:t> </a:t>
            </a:r>
            <a:r>
              <a:rPr kumimoji="1" lang="en-US" altLang="zh-CN" sz="2800" b="1" dirty="0" err="1">
                <a:solidFill>
                  <a:schemeClr val="tx1"/>
                </a:solidFill>
              </a:rPr>
              <a:t>WiFi</a:t>
            </a:r>
            <a:r>
              <a:rPr kumimoji="1" lang="zh-CN" altLang="en-US" sz="2800" b="1" dirty="0">
                <a:solidFill>
                  <a:schemeClr val="tx1"/>
                </a:solidFill>
              </a:rPr>
              <a:t> </a:t>
            </a:r>
            <a:r>
              <a:rPr kumimoji="1" lang="en-US" altLang="zh-CN" sz="2800" b="1" dirty="0">
                <a:solidFill>
                  <a:schemeClr val="tx1"/>
                </a:solidFill>
              </a:rPr>
              <a:t>hop</a:t>
            </a:r>
            <a:r>
              <a:rPr kumimoji="1" lang="zh-CN" altLang="en-US" sz="2800" b="1" dirty="0">
                <a:solidFill>
                  <a:schemeClr val="tx1"/>
                </a:solidFill>
              </a:rPr>
              <a:t> </a:t>
            </a:r>
            <a:r>
              <a:rPr kumimoji="1" lang="en-US" altLang="zh-CN" sz="2800" b="1" dirty="0">
                <a:solidFill>
                  <a:schemeClr val="tx1"/>
                </a:solidFill>
              </a:rPr>
              <a:t>delay</a:t>
            </a:r>
            <a:r>
              <a:rPr kumimoji="1" lang="en-US" altLang="zh-CN" sz="2800" b="1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kumimoji="1" lang="en-US" altLang="zh-CN" sz="2800" b="1" dirty="0" smtClean="0">
                <a:solidFill>
                  <a:schemeClr val="tx1"/>
                </a:solidFill>
              </a:rPr>
              <a:t>Domestic</a:t>
            </a:r>
            <a:r>
              <a:rPr kumimoji="1" lang="zh-CN" altLang="en-US" sz="2800" b="1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sz="2800" b="1" dirty="0" smtClean="0">
                <a:solidFill>
                  <a:schemeClr val="tx1"/>
                </a:solidFill>
              </a:rPr>
              <a:t>occupy</a:t>
            </a:r>
            <a:r>
              <a:rPr kumimoji="1" lang="zh-CN" altLang="en-US" sz="2800" b="1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sz="2800" b="1" dirty="0" smtClean="0">
                <a:solidFill>
                  <a:schemeClr val="tx1"/>
                </a:solidFill>
              </a:rPr>
              <a:t>over</a:t>
            </a:r>
            <a:r>
              <a:rPr kumimoji="1" lang="zh-CN" altLang="en-US" sz="2800" b="1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sz="2800" b="1" dirty="0" smtClean="0">
                <a:solidFill>
                  <a:srgbClr val="FF0000"/>
                </a:solidFill>
              </a:rPr>
              <a:t>98%</a:t>
            </a:r>
            <a:r>
              <a:rPr kumimoji="1" lang="zh-CN" altLang="en-US" sz="2800" b="1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sz="2800" b="1" dirty="0" smtClean="0">
                <a:solidFill>
                  <a:schemeClr val="tx1"/>
                </a:solidFill>
              </a:rPr>
              <a:t>of</a:t>
            </a:r>
            <a:r>
              <a:rPr kumimoji="1" lang="zh-CN" altLang="en-US" sz="2800" b="1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sz="2800" b="1" dirty="0" smtClean="0">
                <a:solidFill>
                  <a:schemeClr val="tx1"/>
                </a:solidFill>
              </a:rPr>
              <a:t>the</a:t>
            </a:r>
            <a:r>
              <a:rPr kumimoji="1" lang="zh-CN" altLang="en-US" sz="2800" b="1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sz="2800" b="1" dirty="0" smtClean="0">
                <a:solidFill>
                  <a:schemeClr val="tx1"/>
                </a:solidFill>
              </a:rPr>
              <a:t>whole</a:t>
            </a:r>
            <a:r>
              <a:rPr kumimoji="1" lang="zh-CN" altLang="en-US" sz="2800" b="1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sz="2800" b="1" dirty="0" smtClean="0">
                <a:solidFill>
                  <a:schemeClr val="tx1"/>
                </a:solidFill>
              </a:rPr>
              <a:t>packets.</a:t>
            </a:r>
            <a:endParaRPr kumimoji="1" lang="zh-CN" altLang="en-US" sz="2800" b="1" dirty="0" smtClean="0">
              <a:solidFill>
                <a:schemeClr val="tx1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7222080" y="2635560"/>
            <a:ext cx="274320" cy="27432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Up Arrow 10"/>
          <p:cNvSpPr/>
          <p:nvPr/>
        </p:nvSpPr>
        <p:spPr>
          <a:xfrm rot="8717128">
            <a:off x="7947299" y="2698247"/>
            <a:ext cx="425539" cy="2198227"/>
          </a:xfrm>
          <a:prstGeom prst="upArrow">
            <a:avLst>
              <a:gd name="adj1" fmla="val 36504"/>
              <a:gd name="adj2" fmla="val 50000"/>
            </a:avLst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084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pPr>
              <a:lnSpc>
                <a:spcPct val="210000"/>
              </a:lnSpc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Methodology</a:t>
            </a: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</a:rPr>
              <a:t>&amp;</a:t>
            </a: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</a:rPr>
              <a:t>Measurement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zh-CN" sz="3200" dirty="0" smtClean="0"/>
              <a:t>Analysis</a:t>
            </a:r>
            <a:r>
              <a:rPr lang="zh-CN" altLang="en-US" sz="3200" dirty="0" smtClean="0"/>
              <a:t> </a:t>
            </a:r>
            <a:r>
              <a:rPr lang="en-US" sz="3200" dirty="0" smtClean="0"/>
              <a:t>&amp; Model</a:t>
            </a:r>
          </a:p>
          <a:p>
            <a:pPr>
              <a:lnSpc>
                <a:spcPct val="200000"/>
              </a:lnSpc>
            </a:pPr>
            <a:r>
              <a:rPr lang="en-US" sz="3200" dirty="0" smtClean="0"/>
              <a:t>Optimization &amp; Future Work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BBB-A986-46DA-9B3A-6C710683F849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38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7726" y="-27824"/>
            <a:ext cx="10515600" cy="1325563"/>
          </a:xfrm>
        </p:spPr>
        <p:txBody>
          <a:bodyPr/>
          <a:lstStyle/>
          <a:p>
            <a:r>
              <a:rPr kumimoji="1" lang="en-US" altLang="zh-CN" dirty="0" smtClean="0"/>
              <a:t>Visualization of the correlation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BBB-A986-46DA-9B3A-6C710683F849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96724"/>
            <a:ext cx="10351836" cy="3653589"/>
          </a:xfrm>
          <a:prstGeom prst="rect">
            <a:avLst/>
          </a:prstGeom>
          <a:solidFill>
            <a:srgbClr val="FFC000"/>
          </a:solidFill>
        </p:spPr>
      </p:pic>
      <p:sp>
        <p:nvSpPr>
          <p:cNvPr id="7" name="文本框 6"/>
          <p:cNvSpPr txBox="1"/>
          <p:nvPr/>
        </p:nvSpPr>
        <p:spPr>
          <a:xfrm>
            <a:off x="1876927" y="1827392"/>
            <a:ext cx="188609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Airtime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Utilization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785032" y="1825984"/>
            <a:ext cx="262193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/>
            </a:lvl1pPr>
          </a:lstStyle>
          <a:p>
            <a:r>
              <a:rPr lang="en-US" altLang="zh-CN" dirty="0"/>
              <a:t>Transmitting</a:t>
            </a:r>
            <a:r>
              <a:rPr lang="zh-CN" altLang="en-US" dirty="0"/>
              <a:t> </a:t>
            </a:r>
            <a:r>
              <a:rPr lang="en-US" altLang="zh-CN" dirty="0"/>
              <a:t>Physical</a:t>
            </a:r>
            <a:r>
              <a:rPr lang="zh-CN" altLang="en-US" dirty="0"/>
              <a:t> </a:t>
            </a:r>
            <a:r>
              <a:rPr lang="en-US" altLang="zh-CN" dirty="0"/>
              <a:t>Rate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43021" y="1823168"/>
            <a:ext cx="223368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/>
            </a:lvl1pPr>
          </a:lstStyle>
          <a:p>
            <a:r>
              <a:rPr lang="en-US" altLang="zh-CN" dirty="0"/>
              <a:t>Receiving</a:t>
            </a:r>
            <a:r>
              <a:rPr lang="zh-CN" altLang="en-US" dirty="0"/>
              <a:t> </a:t>
            </a:r>
            <a:r>
              <a:rPr lang="en-US" altLang="zh-CN" dirty="0"/>
              <a:t>Throughput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43021" y="3532138"/>
            <a:ext cx="251043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/>
            </a:lvl1pPr>
          </a:lstStyle>
          <a:p>
            <a:r>
              <a:rPr lang="en-US" altLang="zh-CN" dirty="0"/>
              <a:t>Transmitting</a:t>
            </a:r>
            <a:r>
              <a:rPr lang="zh-CN" altLang="en-US" dirty="0"/>
              <a:t> </a:t>
            </a:r>
            <a:r>
              <a:rPr lang="en-US" altLang="zh-CN" dirty="0"/>
              <a:t>Throughput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273035" y="3591570"/>
            <a:ext cx="57599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/>
            </a:lvl1pPr>
          </a:lstStyle>
          <a:p>
            <a:r>
              <a:rPr lang="en-US" altLang="zh-CN" dirty="0"/>
              <a:t>RSSI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876927" y="3586606"/>
            <a:ext cx="122039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/>
            </a:lvl1pPr>
          </a:lstStyle>
          <a:p>
            <a:r>
              <a:rPr lang="en-US" altLang="zh-CN" dirty="0"/>
              <a:t>Retry</a:t>
            </a:r>
            <a:r>
              <a:rPr lang="zh-CN" altLang="en-US" dirty="0"/>
              <a:t> </a:t>
            </a:r>
            <a:r>
              <a:rPr lang="en-US" altLang="zh-CN" dirty="0"/>
              <a:t>Ratio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902682" y="5733999"/>
            <a:ext cx="173707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/>
            </a:lvl1pPr>
          </a:lstStyle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Snapshot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5052636" y="5733999"/>
            <a:ext cx="234519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/>
            </a:lvl1pPr>
          </a:lstStyle>
          <a:p>
            <a:r>
              <a:rPr lang="en-US" altLang="zh-CN" dirty="0"/>
              <a:t>Receiving</a:t>
            </a:r>
            <a:r>
              <a:rPr lang="zh-CN" altLang="en-US" dirty="0"/>
              <a:t> </a:t>
            </a:r>
            <a:r>
              <a:rPr lang="en-US" altLang="zh-CN" dirty="0"/>
              <a:t>Physical</a:t>
            </a:r>
            <a:r>
              <a:rPr lang="zh-CN" altLang="en-US" dirty="0"/>
              <a:t> </a:t>
            </a:r>
            <a:r>
              <a:rPr lang="en-US" altLang="zh-CN" dirty="0"/>
              <a:t>Rate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657726" y="1283368"/>
            <a:ext cx="3689685" cy="5072982"/>
          </a:xfrm>
          <a:prstGeom prst="rect">
            <a:avLst/>
          </a:prstGeom>
          <a:noFill/>
          <a:ln w="539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57726" y="1317117"/>
            <a:ext cx="2365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solidFill>
                  <a:srgbClr val="92D050"/>
                </a:solidFill>
              </a:rPr>
              <a:t>Positive</a:t>
            </a:r>
            <a:r>
              <a:rPr kumimoji="1" lang="zh-CN" altLang="en-US" sz="2800" dirty="0" smtClean="0">
                <a:solidFill>
                  <a:srgbClr val="92D050"/>
                </a:solidFill>
              </a:rPr>
              <a:t> </a:t>
            </a:r>
            <a:r>
              <a:rPr kumimoji="1" lang="en-US" altLang="zh-CN" sz="2800" dirty="0" smtClean="0">
                <a:solidFill>
                  <a:srgbClr val="92D050"/>
                </a:solidFill>
              </a:rPr>
              <a:t>Trends</a:t>
            </a:r>
            <a:endParaRPr kumimoji="1" lang="zh-CN" altLang="en-US" sz="2800" dirty="0">
              <a:solidFill>
                <a:srgbClr val="92D05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466641" y="1265654"/>
            <a:ext cx="3322106" cy="5072982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466579" y="1293977"/>
            <a:ext cx="2527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solidFill>
                  <a:srgbClr val="00B0F0"/>
                </a:solidFill>
              </a:rPr>
              <a:t>Negative</a:t>
            </a:r>
            <a:r>
              <a:rPr kumimoji="1" lang="zh-CN" altLang="en-US" sz="2800" dirty="0" smtClean="0">
                <a:solidFill>
                  <a:srgbClr val="00B0F0"/>
                </a:solidFill>
              </a:rPr>
              <a:t> </a:t>
            </a:r>
            <a:r>
              <a:rPr kumimoji="1" lang="en-US" altLang="zh-CN" sz="2800" dirty="0" smtClean="0">
                <a:solidFill>
                  <a:srgbClr val="00B0F0"/>
                </a:solidFill>
              </a:rPr>
              <a:t>Trends</a:t>
            </a:r>
            <a:endParaRPr kumimoji="1" lang="zh-CN" altLang="en-US" sz="2800" dirty="0">
              <a:solidFill>
                <a:srgbClr val="00B0F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869849" y="1263990"/>
            <a:ext cx="3322106" cy="507298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869849" y="1285564"/>
            <a:ext cx="2486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solidFill>
                  <a:srgbClr val="FF0000"/>
                </a:solidFill>
              </a:rPr>
              <a:t>No</a:t>
            </a:r>
            <a:r>
              <a:rPr kumimoji="1" lang="zh-CN" altLang="en-US" sz="28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2800" dirty="0" smtClean="0">
                <a:solidFill>
                  <a:srgbClr val="FF0000"/>
                </a:solidFill>
              </a:rPr>
              <a:t>Clear</a:t>
            </a:r>
            <a:r>
              <a:rPr kumimoji="1" lang="zh-CN" altLang="en-US" sz="28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2800" dirty="0" smtClean="0">
                <a:solidFill>
                  <a:srgbClr val="FF0000"/>
                </a:solidFill>
              </a:rPr>
              <a:t>Trends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229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7726" y="-27824"/>
            <a:ext cx="10515600" cy="1325563"/>
          </a:xfrm>
        </p:spPr>
        <p:txBody>
          <a:bodyPr/>
          <a:lstStyle/>
          <a:p>
            <a:r>
              <a:rPr kumimoji="1" lang="en-US" altLang="zh-CN" dirty="0" smtClean="0"/>
              <a:t>Visualization of the correlation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BBB-A986-46DA-9B3A-6C710683F849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96724"/>
            <a:ext cx="10351836" cy="3653589"/>
          </a:xfrm>
          <a:prstGeom prst="rect">
            <a:avLst/>
          </a:prstGeom>
          <a:solidFill>
            <a:srgbClr val="FFC000"/>
          </a:solidFill>
        </p:spPr>
      </p:pic>
      <p:sp>
        <p:nvSpPr>
          <p:cNvPr id="7" name="文本框 6"/>
          <p:cNvSpPr txBox="1"/>
          <p:nvPr/>
        </p:nvSpPr>
        <p:spPr>
          <a:xfrm>
            <a:off x="1876927" y="1827392"/>
            <a:ext cx="188609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Airtime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Utilization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785032" y="1825984"/>
            <a:ext cx="262193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/>
            </a:lvl1pPr>
          </a:lstStyle>
          <a:p>
            <a:r>
              <a:rPr lang="en-US" altLang="zh-CN" dirty="0"/>
              <a:t>Transmitting</a:t>
            </a:r>
            <a:r>
              <a:rPr lang="zh-CN" altLang="en-US" dirty="0"/>
              <a:t> </a:t>
            </a:r>
            <a:r>
              <a:rPr lang="en-US" altLang="zh-CN" dirty="0"/>
              <a:t>Physical</a:t>
            </a:r>
            <a:r>
              <a:rPr lang="zh-CN" altLang="en-US" dirty="0"/>
              <a:t> </a:t>
            </a:r>
            <a:r>
              <a:rPr lang="en-US" altLang="zh-CN" dirty="0"/>
              <a:t>Rate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43021" y="1823168"/>
            <a:ext cx="223368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/>
            </a:lvl1pPr>
          </a:lstStyle>
          <a:p>
            <a:r>
              <a:rPr lang="en-US" altLang="zh-CN" dirty="0"/>
              <a:t>Receiving</a:t>
            </a:r>
            <a:r>
              <a:rPr lang="zh-CN" altLang="en-US" dirty="0"/>
              <a:t> </a:t>
            </a:r>
            <a:r>
              <a:rPr lang="en-US" altLang="zh-CN" dirty="0"/>
              <a:t>Throughput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43021" y="3532138"/>
            <a:ext cx="251043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/>
            </a:lvl1pPr>
          </a:lstStyle>
          <a:p>
            <a:r>
              <a:rPr lang="en-US" altLang="zh-CN" dirty="0"/>
              <a:t>Transmitting</a:t>
            </a:r>
            <a:r>
              <a:rPr lang="zh-CN" altLang="en-US" dirty="0"/>
              <a:t> </a:t>
            </a:r>
            <a:r>
              <a:rPr lang="en-US" altLang="zh-CN" dirty="0"/>
              <a:t>Throughput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273035" y="3591570"/>
            <a:ext cx="57599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/>
            </a:lvl1pPr>
          </a:lstStyle>
          <a:p>
            <a:r>
              <a:rPr lang="en-US" altLang="zh-CN" dirty="0"/>
              <a:t>RSSI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876927" y="3586606"/>
            <a:ext cx="122039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/>
            </a:lvl1pPr>
          </a:lstStyle>
          <a:p>
            <a:r>
              <a:rPr lang="en-US" altLang="zh-CN" dirty="0"/>
              <a:t>Retry</a:t>
            </a:r>
            <a:r>
              <a:rPr lang="zh-CN" altLang="en-US" dirty="0"/>
              <a:t> </a:t>
            </a:r>
            <a:r>
              <a:rPr lang="en-US" altLang="zh-CN" dirty="0"/>
              <a:t>Ratio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902682" y="5733999"/>
            <a:ext cx="173707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/>
            </a:lvl1pPr>
          </a:lstStyle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Snapshot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5052636" y="5733999"/>
            <a:ext cx="234519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/>
            </a:lvl1pPr>
          </a:lstStyle>
          <a:p>
            <a:r>
              <a:rPr lang="en-US" altLang="zh-CN" dirty="0"/>
              <a:t>Receiving</a:t>
            </a:r>
            <a:r>
              <a:rPr lang="zh-CN" altLang="en-US" dirty="0"/>
              <a:t> </a:t>
            </a:r>
            <a:r>
              <a:rPr lang="en-US" altLang="zh-CN" dirty="0"/>
              <a:t>Physical</a:t>
            </a:r>
            <a:r>
              <a:rPr lang="zh-CN" altLang="en-US" dirty="0"/>
              <a:t> </a:t>
            </a:r>
            <a:r>
              <a:rPr lang="en-US" altLang="zh-CN" dirty="0"/>
              <a:t>Rate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657726" y="1283368"/>
            <a:ext cx="3689685" cy="5072982"/>
          </a:xfrm>
          <a:prstGeom prst="rect">
            <a:avLst/>
          </a:prstGeom>
          <a:noFill/>
          <a:ln w="539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57726" y="1317117"/>
            <a:ext cx="2365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solidFill>
                  <a:srgbClr val="92D050"/>
                </a:solidFill>
              </a:rPr>
              <a:t>Positive</a:t>
            </a:r>
            <a:r>
              <a:rPr kumimoji="1" lang="zh-CN" altLang="en-US" sz="2800" dirty="0" smtClean="0">
                <a:solidFill>
                  <a:srgbClr val="92D050"/>
                </a:solidFill>
              </a:rPr>
              <a:t> </a:t>
            </a:r>
            <a:r>
              <a:rPr kumimoji="1" lang="en-US" altLang="zh-CN" sz="2800" dirty="0" smtClean="0">
                <a:solidFill>
                  <a:srgbClr val="92D050"/>
                </a:solidFill>
              </a:rPr>
              <a:t>Trends</a:t>
            </a:r>
            <a:endParaRPr kumimoji="1" lang="zh-CN" altLang="en-US" sz="2800" dirty="0">
              <a:solidFill>
                <a:srgbClr val="92D05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466641" y="1265654"/>
            <a:ext cx="3322106" cy="5072982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466579" y="1293977"/>
            <a:ext cx="2527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solidFill>
                  <a:srgbClr val="00B0F0"/>
                </a:solidFill>
              </a:rPr>
              <a:t>Negative</a:t>
            </a:r>
            <a:r>
              <a:rPr kumimoji="1" lang="zh-CN" altLang="en-US" sz="2800" dirty="0" smtClean="0">
                <a:solidFill>
                  <a:srgbClr val="00B0F0"/>
                </a:solidFill>
              </a:rPr>
              <a:t> </a:t>
            </a:r>
            <a:r>
              <a:rPr kumimoji="1" lang="en-US" altLang="zh-CN" sz="2800" dirty="0" smtClean="0">
                <a:solidFill>
                  <a:srgbClr val="00B0F0"/>
                </a:solidFill>
              </a:rPr>
              <a:t>Trends</a:t>
            </a:r>
            <a:endParaRPr kumimoji="1" lang="zh-CN" altLang="en-US" sz="2800" dirty="0">
              <a:solidFill>
                <a:srgbClr val="00B0F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869849" y="1263990"/>
            <a:ext cx="3322106" cy="507298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869849" y="1285564"/>
            <a:ext cx="2486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solidFill>
                  <a:srgbClr val="FF0000"/>
                </a:solidFill>
              </a:rPr>
              <a:t>No</a:t>
            </a:r>
            <a:r>
              <a:rPr kumimoji="1" lang="zh-CN" altLang="en-US" sz="28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2800" dirty="0" smtClean="0">
                <a:solidFill>
                  <a:srgbClr val="FF0000"/>
                </a:solidFill>
              </a:rPr>
              <a:t>Clear</a:t>
            </a:r>
            <a:r>
              <a:rPr kumimoji="1" lang="zh-CN" altLang="en-US" sz="28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2800" dirty="0" smtClean="0">
                <a:solidFill>
                  <a:srgbClr val="FF0000"/>
                </a:solidFill>
              </a:rPr>
              <a:t>Trends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122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7726" y="-27824"/>
            <a:ext cx="10515600" cy="1325563"/>
          </a:xfrm>
        </p:spPr>
        <p:txBody>
          <a:bodyPr/>
          <a:lstStyle/>
          <a:p>
            <a:r>
              <a:rPr kumimoji="1" lang="en-US" altLang="zh-CN" dirty="0" smtClean="0"/>
              <a:t>Visualization of the correlation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BBB-A986-46DA-9B3A-6C710683F849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96724"/>
            <a:ext cx="10351836" cy="3653589"/>
          </a:xfrm>
          <a:prstGeom prst="rect">
            <a:avLst/>
          </a:prstGeom>
          <a:solidFill>
            <a:srgbClr val="FFC000"/>
          </a:solidFill>
        </p:spPr>
      </p:pic>
      <p:sp>
        <p:nvSpPr>
          <p:cNvPr id="7" name="文本框 6"/>
          <p:cNvSpPr txBox="1"/>
          <p:nvPr/>
        </p:nvSpPr>
        <p:spPr>
          <a:xfrm>
            <a:off x="1876927" y="1827392"/>
            <a:ext cx="188609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Airtime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Utilization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785032" y="1825984"/>
            <a:ext cx="262193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/>
            </a:lvl1pPr>
          </a:lstStyle>
          <a:p>
            <a:r>
              <a:rPr lang="en-US" altLang="zh-CN" dirty="0"/>
              <a:t>Transmitting</a:t>
            </a:r>
            <a:r>
              <a:rPr lang="zh-CN" altLang="en-US" dirty="0"/>
              <a:t> </a:t>
            </a:r>
            <a:r>
              <a:rPr lang="en-US" altLang="zh-CN" dirty="0"/>
              <a:t>Physical</a:t>
            </a:r>
            <a:r>
              <a:rPr lang="zh-CN" altLang="en-US" dirty="0"/>
              <a:t> </a:t>
            </a:r>
            <a:r>
              <a:rPr lang="en-US" altLang="zh-CN" dirty="0"/>
              <a:t>Rate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43021" y="1823168"/>
            <a:ext cx="223368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/>
            </a:lvl1pPr>
          </a:lstStyle>
          <a:p>
            <a:r>
              <a:rPr lang="en-US" altLang="zh-CN" dirty="0"/>
              <a:t>Receiving</a:t>
            </a:r>
            <a:r>
              <a:rPr lang="zh-CN" altLang="en-US" dirty="0"/>
              <a:t> </a:t>
            </a:r>
            <a:r>
              <a:rPr lang="en-US" altLang="zh-CN" dirty="0"/>
              <a:t>Throughput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43021" y="3532138"/>
            <a:ext cx="251043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/>
            </a:lvl1pPr>
          </a:lstStyle>
          <a:p>
            <a:r>
              <a:rPr lang="en-US" altLang="zh-CN" dirty="0"/>
              <a:t>Transmitting</a:t>
            </a:r>
            <a:r>
              <a:rPr lang="zh-CN" altLang="en-US" dirty="0"/>
              <a:t> </a:t>
            </a:r>
            <a:r>
              <a:rPr lang="en-US" altLang="zh-CN" dirty="0"/>
              <a:t>Throughput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273035" y="3591570"/>
            <a:ext cx="57599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/>
            </a:lvl1pPr>
          </a:lstStyle>
          <a:p>
            <a:r>
              <a:rPr lang="en-US" altLang="zh-CN" dirty="0"/>
              <a:t>RSSI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876927" y="3586606"/>
            <a:ext cx="122039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/>
            </a:lvl1pPr>
          </a:lstStyle>
          <a:p>
            <a:r>
              <a:rPr lang="en-US" altLang="zh-CN" dirty="0"/>
              <a:t>Retry</a:t>
            </a:r>
            <a:r>
              <a:rPr lang="zh-CN" altLang="en-US" dirty="0"/>
              <a:t> </a:t>
            </a:r>
            <a:r>
              <a:rPr lang="en-US" altLang="zh-CN" dirty="0"/>
              <a:t>Ratio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902682" y="5733999"/>
            <a:ext cx="173707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/>
            </a:lvl1pPr>
          </a:lstStyle>
          <a:p>
            <a:r>
              <a:rPr lang="en-US" altLang="zh-CN" dirty="0"/>
              <a:t>Queue</a:t>
            </a:r>
            <a:r>
              <a:rPr lang="zh-CN" altLang="en-US" dirty="0"/>
              <a:t> </a:t>
            </a:r>
            <a:r>
              <a:rPr lang="en-US" altLang="zh-CN" dirty="0"/>
              <a:t>Snapshot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5052636" y="5733999"/>
            <a:ext cx="234519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/>
            </a:lvl1pPr>
          </a:lstStyle>
          <a:p>
            <a:r>
              <a:rPr lang="en-US" altLang="zh-CN" dirty="0"/>
              <a:t>Receiving</a:t>
            </a:r>
            <a:r>
              <a:rPr lang="zh-CN" altLang="en-US" dirty="0"/>
              <a:t> </a:t>
            </a:r>
            <a:r>
              <a:rPr lang="en-US" altLang="zh-CN" dirty="0"/>
              <a:t>Physical</a:t>
            </a:r>
            <a:r>
              <a:rPr lang="zh-CN" altLang="en-US" dirty="0"/>
              <a:t> </a:t>
            </a:r>
            <a:r>
              <a:rPr lang="en-US" altLang="zh-CN" dirty="0"/>
              <a:t>Rate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657726" y="1283368"/>
            <a:ext cx="3689685" cy="5072982"/>
          </a:xfrm>
          <a:prstGeom prst="rect">
            <a:avLst/>
          </a:prstGeom>
          <a:noFill/>
          <a:ln w="539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57726" y="1317117"/>
            <a:ext cx="2365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solidFill>
                  <a:srgbClr val="92D050"/>
                </a:solidFill>
              </a:rPr>
              <a:t>Positive</a:t>
            </a:r>
            <a:r>
              <a:rPr kumimoji="1" lang="zh-CN" altLang="en-US" sz="2800" dirty="0" smtClean="0">
                <a:solidFill>
                  <a:srgbClr val="92D050"/>
                </a:solidFill>
              </a:rPr>
              <a:t> </a:t>
            </a:r>
            <a:r>
              <a:rPr kumimoji="1" lang="en-US" altLang="zh-CN" sz="2800" dirty="0" smtClean="0">
                <a:solidFill>
                  <a:srgbClr val="92D050"/>
                </a:solidFill>
              </a:rPr>
              <a:t>Trends</a:t>
            </a:r>
            <a:endParaRPr kumimoji="1" lang="zh-CN" altLang="en-US" sz="2800" dirty="0">
              <a:solidFill>
                <a:srgbClr val="92D05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466641" y="1265654"/>
            <a:ext cx="3322106" cy="5072982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466579" y="1293977"/>
            <a:ext cx="2527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solidFill>
                  <a:srgbClr val="00B0F0"/>
                </a:solidFill>
              </a:rPr>
              <a:t>Negative</a:t>
            </a:r>
            <a:r>
              <a:rPr kumimoji="1" lang="zh-CN" altLang="en-US" sz="2800" dirty="0" smtClean="0">
                <a:solidFill>
                  <a:srgbClr val="00B0F0"/>
                </a:solidFill>
              </a:rPr>
              <a:t> </a:t>
            </a:r>
            <a:r>
              <a:rPr kumimoji="1" lang="en-US" altLang="zh-CN" sz="2800" dirty="0" smtClean="0">
                <a:solidFill>
                  <a:srgbClr val="00B0F0"/>
                </a:solidFill>
              </a:rPr>
              <a:t>Trends</a:t>
            </a:r>
            <a:endParaRPr kumimoji="1" lang="zh-CN" altLang="en-US" sz="2800" dirty="0">
              <a:solidFill>
                <a:srgbClr val="00B0F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869849" y="1263990"/>
            <a:ext cx="3322106" cy="5072982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869849" y="1285564"/>
            <a:ext cx="2486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solidFill>
                  <a:srgbClr val="FF0000"/>
                </a:solidFill>
              </a:rPr>
              <a:t>No</a:t>
            </a:r>
            <a:r>
              <a:rPr kumimoji="1" lang="zh-CN" altLang="en-US" sz="28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2800" dirty="0" smtClean="0">
                <a:solidFill>
                  <a:srgbClr val="FF0000"/>
                </a:solidFill>
              </a:rPr>
              <a:t>Clear</a:t>
            </a:r>
            <a:r>
              <a:rPr kumimoji="1" lang="zh-CN" altLang="en-US" sz="28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2800" dirty="0" smtClean="0">
                <a:solidFill>
                  <a:srgbClr val="FF0000"/>
                </a:solidFill>
              </a:rPr>
              <a:t>Trends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684421" y="2791326"/>
            <a:ext cx="1135553" cy="561474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1"/>
          <p:cNvSpPr/>
          <p:nvPr/>
        </p:nvSpPr>
        <p:spPr>
          <a:xfrm>
            <a:off x="5730130" y="2847313"/>
            <a:ext cx="1667700" cy="561474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1"/>
          <p:cNvSpPr/>
          <p:nvPr/>
        </p:nvSpPr>
        <p:spPr>
          <a:xfrm>
            <a:off x="5391382" y="4059692"/>
            <a:ext cx="2015585" cy="561474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云形标注 24"/>
          <p:cNvSpPr/>
          <p:nvPr/>
        </p:nvSpPr>
        <p:spPr>
          <a:xfrm>
            <a:off x="1684421" y="3822228"/>
            <a:ext cx="9219779" cy="1597876"/>
          </a:xfrm>
          <a:prstGeom prst="roundRect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zh-CN" sz="4400" b="1" dirty="0">
                <a:solidFill>
                  <a:schemeClr val="tx1"/>
                </a:solidFill>
                <a:ea typeface="Impact" charset="0"/>
                <a:cs typeface="Impact" charset="0"/>
              </a:rPr>
              <a:t>No</a:t>
            </a:r>
            <a:r>
              <a:rPr lang="zh-CN" altLang="en-US" sz="4400" b="1" dirty="0">
                <a:solidFill>
                  <a:schemeClr val="tx1"/>
                </a:solidFill>
                <a:ea typeface="Impact" charset="0"/>
                <a:cs typeface="Impact" charset="0"/>
              </a:rPr>
              <a:t> </a:t>
            </a:r>
            <a:r>
              <a:rPr lang="en-US" altLang="zh-CN" sz="4400" b="1" dirty="0">
                <a:solidFill>
                  <a:schemeClr val="tx1"/>
                </a:solidFill>
                <a:ea typeface="Impact" charset="0"/>
                <a:cs typeface="Impact" charset="0"/>
              </a:rPr>
              <a:t>strong</a:t>
            </a:r>
            <a:r>
              <a:rPr lang="zh-CN" altLang="en-US" sz="4400" b="1" dirty="0">
                <a:solidFill>
                  <a:schemeClr val="tx1"/>
                </a:solidFill>
                <a:ea typeface="Impact" charset="0"/>
                <a:cs typeface="Impact" charset="0"/>
              </a:rPr>
              <a:t> </a:t>
            </a:r>
            <a:r>
              <a:rPr lang="en-US" altLang="zh-CN" sz="4400" b="1" dirty="0">
                <a:solidFill>
                  <a:schemeClr val="tx1"/>
                </a:solidFill>
                <a:ea typeface="Impact" charset="0"/>
                <a:cs typeface="Impact" charset="0"/>
              </a:rPr>
              <a:t>effect</a:t>
            </a:r>
            <a:r>
              <a:rPr lang="zh-CN" altLang="en-US" sz="4400" b="1" dirty="0">
                <a:solidFill>
                  <a:schemeClr val="tx1"/>
                </a:solidFill>
                <a:ea typeface="Impact" charset="0"/>
                <a:cs typeface="Impact" charset="0"/>
              </a:rPr>
              <a:t> </a:t>
            </a:r>
            <a:r>
              <a:rPr lang="en-US" altLang="zh-CN" sz="4400" b="1" dirty="0">
                <a:solidFill>
                  <a:schemeClr val="tx1"/>
                </a:solidFill>
                <a:ea typeface="Impact" charset="0"/>
                <a:cs typeface="Impact" charset="0"/>
              </a:rPr>
              <a:t>on</a:t>
            </a:r>
            <a:r>
              <a:rPr lang="zh-CN" altLang="en-US" sz="4400" b="1" dirty="0">
                <a:solidFill>
                  <a:schemeClr val="tx1"/>
                </a:solidFill>
                <a:ea typeface="Impact" charset="0"/>
                <a:cs typeface="Impact" charset="0"/>
              </a:rPr>
              <a:t> </a:t>
            </a:r>
            <a:r>
              <a:rPr lang="en-US" altLang="zh-CN" sz="4400" b="1" dirty="0" err="1">
                <a:solidFill>
                  <a:schemeClr val="tx1"/>
                </a:solidFill>
                <a:ea typeface="Impact" charset="0"/>
                <a:cs typeface="Impact" charset="0"/>
              </a:rPr>
              <a:t>WiFi</a:t>
            </a:r>
            <a:r>
              <a:rPr lang="zh-CN" altLang="en-US" sz="4400" b="1" dirty="0">
                <a:solidFill>
                  <a:schemeClr val="tx1"/>
                </a:solidFill>
                <a:ea typeface="Impact" charset="0"/>
                <a:cs typeface="Impact" charset="0"/>
              </a:rPr>
              <a:t> </a:t>
            </a:r>
            <a:r>
              <a:rPr lang="en-US" altLang="zh-CN" sz="4400" b="1" dirty="0">
                <a:solidFill>
                  <a:schemeClr val="tx1"/>
                </a:solidFill>
                <a:ea typeface="Impact" charset="0"/>
                <a:cs typeface="Impact" charset="0"/>
              </a:rPr>
              <a:t>hop</a:t>
            </a:r>
            <a:r>
              <a:rPr lang="zh-CN" altLang="en-US" sz="4400" b="1" dirty="0">
                <a:solidFill>
                  <a:schemeClr val="tx1"/>
                </a:solidFill>
                <a:ea typeface="Impact" charset="0"/>
                <a:cs typeface="Impact" charset="0"/>
              </a:rPr>
              <a:t> </a:t>
            </a:r>
            <a:r>
              <a:rPr lang="en-US" altLang="zh-CN" sz="4400" b="1" dirty="0">
                <a:solidFill>
                  <a:schemeClr val="tx1"/>
                </a:solidFill>
                <a:ea typeface="Impact" charset="0"/>
                <a:cs typeface="Impact" charset="0"/>
              </a:rPr>
              <a:t>latency</a:t>
            </a:r>
            <a:r>
              <a:rPr lang="zh-CN" altLang="en-US" sz="4400" b="1" dirty="0">
                <a:solidFill>
                  <a:schemeClr val="tx1"/>
                </a:solidFill>
                <a:ea typeface="Impact" charset="0"/>
                <a:cs typeface="Impact" charset="0"/>
              </a:rPr>
              <a:t> </a:t>
            </a:r>
            <a:r>
              <a:rPr lang="en-US" altLang="zh-CN" sz="4400" b="1" dirty="0">
                <a:solidFill>
                  <a:schemeClr val="tx1"/>
                </a:solidFill>
                <a:ea typeface="Impact" charset="0"/>
                <a:cs typeface="Impact" charset="0"/>
              </a:rPr>
              <a:t>when</a:t>
            </a:r>
            <a:r>
              <a:rPr lang="zh-CN" altLang="en-US" sz="4400" b="1" dirty="0">
                <a:solidFill>
                  <a:schemeClr val="tx1"/>
                </a:solidFill>
                <a:ea typeface="Impact" charset="0"/>
                <a:cs typeface="Impact" charset="0"/>
              </a:rPr>
              <a:t> </a:t>
            </a:r>
            <a:r>
              <a:rPr lang="en-US" altLang="zh-CN" sz="4400" b="1" dirty="0">
                <a:solidFill>
                  <a:schemeClr val="tx1"/>
                </a:solidFill>
                <a:ea typeface="Impact" charset="0"/>
                <a:cs typeface="Impact" charset="0"/>
              </a:rPr>
              <a:t>:</a:t>
            </a:r>
            <a:endParaRPr lang="zh-CN" altLang="en-US" sz="4400" b="1" dirty="0">
              <a:solidFill>
                <a:schemeClr val="tx1"/>
              </a:solidFill>
              <a:ea typeface="Impact" charset="0"/>
              <a:cs typeface="Impact" charset="0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zh-CN" sz="4400" b="1" dirty="0">
                <a:solidFill>
                  <a:srgbClr val="FF0000"/>
                </a:solidFill>
                <a:ea typeface="Impact" charset="0"/>
                <a:cs typeface="Impact" charset="0"/>
              </a:rPr>
              <a:t>AU</a:t>
            </a:r>
            <a:r>
              <a:rPr lang="zh-CN" altLang="en-US" sz="4400" b="1" dirty="0">
                <a:solidFill>
                  <a:srgbClr val="FF0000"/>
                </a:solidFill>
                <a:ea typeface="Impact" charset="0"/>
                <a:cs typeface="Impact" charset="0"/>
              </a:rPr>
              <a:t> </a:t>
            </a:r>
            <a:r>
              <a:rPr lang="en-US" altLang="zh-CN" sz="4400" b="1" dirty="0">
                <a:solidFill>
                  <a:srgbClr val="FF0000"/>
                </a:solidFill>
                <a:ea typeface="Impact" charset="0"/>
                <a:cs typeface="Impact" charset="0"/>
              </a:rPr>
              <a:t>&lt;</a:t>
            </a:r>
            <a:r>
              <a:rPr lang="zh-CN" altLang="en-US" sz="4400" b="1" dirty="0">
                <a:solidFill>
                  <a:srgbClr val="FF0000"/>
                </a:solidFill>
                <a:ea typeface="Impact" charset="0"/>
                <a:cs typeface="Impact" charset="0"/>
              </a:rPr>
              <a:t> </a:t>
            </a:r>
            <a:r>
              <a:rPr lang="en-US" altLang="zh-CN" sz="4400" b="1" dirty="0">
                <a:solidFill>
                  <a:srgbClr val="FF0000"/>
                </a:solidFill>
                <a:ea typeface="Impact" charset="0"/>
                <a:cs typeface="Impact" charset="0"/>
              </a:rPr>
              <a:t>0.5</a:t>
            </a:r>
            <a:r>
              <a:rPr lang="zh-CN" altLang="en-US" sz="4400" b="1" dirty="0">
                <a:solidFill>
                  <a:srgbClr val="FF0000"/>
                </a:solidFill>
                <a:ea typeface="Impact" charset="0"/>
                <a:cs typeface="Impact" charset="0"/>
              </a:rPr>
              <a:t> </a:t>
            </a:r>
            <a:r>
              <a:rPr lang="en-US" altLang="zh-CN" sz="4400" b="1" dirty="0">
                <a:solidFill>
                  <a:schemeClr val="tx1"/>
                </a:solidFill>
                <a:ea typeface="Impact" charset="0"/>
                <a:cs typeface="Impact" charset="0"/>
              </a:rPr>
              <a:t>or</a:t>
            </a:r>
            <a:r>
              <a:rPr lang="zh-CN" altLang="en-US" sz="4400" b="1" dirty="0">
                <a:solidFill>
                  <a:schemeClr val="tx1"/>
                </a:solidFill>
                <a:ea typeface="Impact" charset="0"/>
                <a:cs typeface="Impact" charset="0"/>
              </a:rPr>
              <a:t> </a:t>
            </a:r>
            <a:r>
              <a:rPr lang="en-US" altLang="zh-CN" sz="4400" b="1" dirty="0">
                <a:solidFill>
                  <a:srgbClr val="FF0000"/>
                </a:solidFill>
                <a:ea typeface="Impact" charset="0"/>
                <a:cs typeface="Impact" charset="0"/>
              </a:rPr>
              <a:t>TPR</a:t>
            </a:r>
            <a:r>
              <a:rPr lang="zh-CN" altLang="en-US" sz="4400" b="1" dirty="0">
                <a:solidFill>
                  <a:srgbClr val="FF0000"/>
                </a:solidFill>
                <a:ea typeface="Impact" charset="0"/>
                <a:cs typeface="Impact" charset="0"/>
              </a:rPr>
              <a:t> </a:t>
            </a:r>
            <a:r>
              <a:rPr lang="en-US" altLang="zh-CN" sz="4400" b="1" dirty="0">
                <a:solidFill>
                  <a:srgbClr val="FF0000"/>
                </a:solidFill>
                <a:ea typeface="Impact" charset="0"/>
                <a:cs typeface="Impact" charset="0"/>
              </a:rPr>
              <a:t>&gt;</a:t>
            </a:r>
            <a:r>
              <a:rPr lang="zh-CN" altLang="en-US" sz="4400" b="1" dirty="0">
                <a:solidFill>
                  <a:srgbClr val="FF0000"/>
                </a:solidFill>
                <a:ea typeface="Impact" charset="0"/>
                <a:cs typeface="Impact" charset="0"/>
              </a:rPr>
              <a:t> </a:t>
            </a:r>
            <a:r>
              <a:rPr lang="en-US" altLang="zh-CN" sz="4400" b="1" dirty="0">
                <a:solidFill>
                  <a:srgbClr val="FF0000"/>
                </a:solidFill>
                <a:ea typeface="Impact" charset="0"/>
                <a:cs typeface="Impact" charset="0"/>
              </a:rPr>
              <a:t>60</a:t>
            </a:r>
            <a:r>
              <a:rPr lang="zh-CN" altLang="en-US" sz="4400" b="1" dirty="0">
                <a:solidFill>
                  <a:srgbClr val="FF0000"/>
                </a:solidFill>
                <a:ea typeface="Impact" charset="0"/>
                <a:cs typeface="Impact" charset="0"/>
              </a:rPr>
              <a:t> </a:t>
            </a:r>
            <a:r>
              <a:rPr lang="en-US" altLang="zh-CN" sz="4400" b="1" dirty="0">
                <a:solidFill>
                  <a:schemeClr val="tx1"/>
                </a:solidFill>
                <a:ea typeface="Impact" charset="0"/>
                <a:cs typeface="Impact" charset="0"/>
              </a:rPr>
              <a:t>Mbps</a:t>
            </a:r>
            <a:r>
              <a:rPr lang="zh-CN" altLang="en-US" sz="4400" b="1" dirty="0">
                <a:solidFill>
                  <a:schemeClr val="tx1"/>
                </a:solidFill>
                <a:ea typeface="Impact" charset="0"/>
                <a:cs typeface="Impact" charset="0"/>
              </a:rPr>
              <a:t> </a:t>
            </a:r>
            <a:r>
              <a:rPr lang="en-US" altLang="zh-CN" sz="4400" b="1" dirty="0">
                <a:solidFill>
                  <a:schemeClr val="tx1"/>
                </a:solidFill>
                <a:ea typeface="Impact" charset="0"/>
                <a:cs typeface="Impact" charset="0"/>
              </a:rPr>
              <a:t>or</a:t>
            </a:r>
            <a:r>
              <a:rPr lang="zh-CN" altLang="en-US" sz="4400" b="1" dirty="0">
                <a:solidFill>
                  <a:schemeClr val="tx1"/>
                </a:solidFill>
                <a:ea typeface="Impact" charset="0"/>
                <a:cs typeface="Impact" charset="0"/>
              </a:rPr>
              <a:t> </a:t>
            </a:r>
            <a:r>
              <a:rPr lang="en-US" altLang="zh-CN" sz="4400" b="1" dirty="0">
                <a:solidFill>
                  <a:srgbClr val="FF0000"/>
                </a:solidFill>
                <a:ea typeface="Impact" charset="0"/>
                <a:cs typeface="Impact" charset="0"/>
              </a:rPr>
              <a:t>RSSI</a:t>
            </a:r>
            <a:r>
              <a:rPr lang="zh-CN" altLang="en-US" sz="4400" b="1" dirty="0">
                <a:solidFill>
                  <a:srgbClr val="FF0000"/>
                </a:solidFill>
                <a:ea typeface="Impact" charset="0"/>
                <a:cs typeface="Impact" charset="0"/>
              </a:rPr>
              <a:t> </a:t>
            </a:r>
            <a:r>
              <a:rPr lang="en-US" altLang="zh-CN" sz="4400" b="1" dirty="0">
                <a:solidFill>
                  <a:srgbClr val="FF0000"/>
                </a:solidFill>
                <a:ea typeface="Impact" charset="0"/>
                <a:cs typeface="Impact" charset="0"/>
              </a:rPr>
              <a:t>&gt;</a:t>
            </a:r>
            <a:r>
              <a:rPr lang="zh-CN" altLang="en-US" sz="4400" b="1" dirty="0">
                <a:solidFill>
                  <a:srgbClr val="FF0000"/>
                </a:solidFill>
                <a:ea typeface="Impact" charset="0"/>
                <a:cs typeface="Impact" charset="0"/>
              </a:rPr>
              <a:t> </a:t>
            </a:r>
            <a:r>
              <a:rPr lang="en-US" altLang="zh-CN" sz="4400" b="1" dirty="0">
                <a:solidFill>
                  <a:srgbClr val="FF0000"/>
                </a:solidFill>
                <a:ea typeface="Impact" charset="0"/>
                <a:cs typeface="Impact" charset="0"/>
              </a:rPr>
              <a:t>-60</a:t>
            </a:r>
            <a:r>
              <a:rPr lang="zh-CN" altLang="en-US" sz="4400" b="1" dirty="0">
                <a:solidFill>
                  <a:srgbClr val="FF0000"/>
                </a:solidFill>
                <a:ea typeface="Impact" charset="0"/>
                <a:cs typeface="Impact" charset="0"/>
              </a:rPr>
              <a:t> </a:t>
            </a:r>
            <a:r>
              <a:rPr lang="en-US" altLang="zh-CN" sz="4400" b="1" dirty="0" err="1">
                <a:solidFill>
                  <a:srgbClr val="FF0000"/>
                </a:solidFill>
                <a:ea typeface="Impact" charset="0"/>
                <a:cs typeface="Impact" charset="0"/>
              </a:rPr>
              <a:t>dbm</a:t>
            </a:r>
            <a:endParaRPr lang="zh-CN" altLang="en-US" sz="4400" b="1" dirty="0">
              <a:solidFill>
                <a:srgbClr val="FF0000"/>
              </a:solidFill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41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Correlation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Analysis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883442" cy="489585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kumimoji="1" lang="en-US" altLang="zh-CN" sz="3200" dirty="0" smtClean="0"/>
              <a:t> Kendall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correlation:</a:t>
            </a:r>
            <a:r>
              <a:rPr kumimoji="1" lang="zh-CN" altLang="en-US" sz="3200" dirty="0" smtClean="0"/>
              <a:t>  </a:t>
            </a:r>
            <a:r>
              <a:rPr kumimoji="1" lang="en-US" altLang="zh-CN" sz="3200" dirty="0" smtClean="0"/>
              <a:t>(Kendall)</a:t>
            </a:r>
            <a:endParaRPr kumimoji="1" lang="zh-CN" altLang="en-US" sz="3200" dirty="0" smtClean="0"/>
          </a:p>
          <a:p>
            <a:pPr marL="0" indent="0">
              <a:lnSpc>
                <a:spcPct val="120000"/>
              </a:lnSpc>
              <a:buNone/>
            </a:pPr>
            <a:r>
              <a:rPr kumimoji="1" lang="zh-CN" altLang="en-US" sz="3200" dirty="0" smtClean="0"/>
              <a:t>       </a:t>
            </a:r>
            <a:r>
              <a:rPr kumimoji="1" lang="en-US" altLang="zh-CN" sz="3200" dirty="0" smtClean="0">
                <a:solidFill>
                  <a:srgbClr val="FF0000"/>
                </a:solidFill>
              </a:rPr>
              <a:t>AU</a:t>
            </a:r>
            <a:r>
              <a:rPr kumimoji="1" lang="zh-CN" altLang="en-US" sz="32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0000"/>
                </a:solidFill>
              </a:rPr>
              <a:t>has</a:t>
            </a:r>
            <a:r>
              <a:rPr kumimoji="1" lang="zh-CN" altLang="en-US" sz="32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0000"/>
                </a:solidFill>
              </a:rPr>
              <a:t>few</a:t>
            </a:r>
            <a:r>
              <a:rPr kumimoji="1" lang="zh-CN" altLang="en-US" sz="32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0000"/>
                </a:solidFill>
              </a:rPr>
              <a:t>outliers</a:t>
            </a:r>
            <a:endParaRPr kumimoji="1" lang="en-US" altLang="zh-CN" sz="320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v"/>
            </a:pPr>
            <a:endParaRPr kumimoji="1" lang="en-US" altLang="zh-CN" sz="3200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v"/>
            </a:pPr>
            <a:endParaRPr kumimoji="1" lang="en-US" altLang="zh-CN" sz="3200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kumimoji="1" lang="en-US" altLang="zh-CN" sz="3200" dirty="0" smtClean="0"/>
              <a:t> Relative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Information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Gain: (RIG)</a:t>
            </a:r>
            <a:r>
              <a:rPr kumimoji="1" lang="zh-CN" altLang="en-US" sz="3200" dirty="0" smtClean="0"/>
              <a:t>  </a:t>
            </a:r>
            <a:endParaRPr kumimoji="1" lang="en-US" altLang="zh-CN" sz="3200" dirty="0" smtClean="0"/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zh-CN" sz="3200" dirty="0" smtClean="0"/>
              <a:t>      how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much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a</a:t>
            </a:r>
            <a:r>
              <a:rPr kumimoji="1" lang="zh-CN" altLang="en-US" sz="3200" dirty="0"/>
              <a:t> </a:t>
            </a:r>
            <a:r>
              <a:rPr kumimoji="1" lang="en-US" altLang="zh-CN" sz="3200" dirty="0" smtClean="0"/>
              <a:t>factor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/>
              <a:t>helps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to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predict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the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final</a:t>
            </a:r>
            <a:r>
              <a:rPr kumimoji="1" lang="zh-CN" altLang="en-US" sz="3200" dirty="0"/>
              <a:t> </a:t>
            </a:r>
            <a:r>
              <a:rPr kumimoji="1" lang="en-US" altLang="zh-CN" sz="3200" dirty="0" smtClean="0"/>
              <a:t>latency</a:t>
            </a:r>
            <a:endParaRPr kumimoji="1" lang="zh-CN" altLang="en-US" sz="3200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BBB-A986-46DA-9B3A-6C710683F849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349365"/>
              </p:ext>
            </p:extLst>
          </p:nvPr>
        </p:nvGraphicFramePr>
        <p:xfrm>
          <a:off x="7315202" y="562688"/>
          <a:ext cx="4652208" cy="569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0736"/>
                <a:gridCol w="1550736"/>
                <a:gridCol w="1550736"/>
              </a:tblGrid>
              <a:tr h="554344"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Quality</a:t>
                      </a:r>
                      <a:r>
                        <a:rPr lang="zh-CN" altLang="en-US" sz="3200" baseline="0" dirty="0" smtClean="0"/>
                        <a:t> </a:t>
                      </a:r>
                      <a:r>
                        <a:rPr lang="en-US" altLang="zh-CN" sz="3200" baseline="0" dirty="0" smtClean="0"/>
                        <a:t>Metric</a:t>
                      </a:r>
                      <a:endParaRPr lang="zh-CN" altLang="en-US" sz="3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Kendall</a:t>
                      </a:r>
                      <a:endParaRPr lang="zh-CN" altLang="en-US" sz="3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RIG</a:t>
                      </a:r>
                      <a:endParaRPr lang="zh-CN" altLang="en-US" sz="3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</a:tr>
              <a:tr h="554344"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AU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>
                          <a:solidFill>
                            <a:srgbClr val="FF0000"/>
                          </a:solidFill>
                          <a:latin typeface="Impact" panose="020B0806030902050204" pitchFamily="34" charset="0"/>
                        </a:rPr>
                        <a:t>0.86</a:t>
                      </a:r>
                      <a:endParaRPr lang="zh-CN" altLang="en-US" sz="3200" dirty="0">
                        <a:solidFill>
                          <a:srgbClr val="FF0000"/>
                        </a:solidFill>
                        <a:latin typeface="Impact" panose="020B080603090205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0.05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</a:tr>
              <a:tr h="554344"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RSSI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-0.5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0.06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</a:tr>
              <a:tr h="554344"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RR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0.4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0.08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</a:tr>
              <a:tr h="554344"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TPR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-0.3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0.11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</a:tr>
              <a:tr h="554344"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RPR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-0.2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0.09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</a:tr>
              <a:tr h="554344">
                <a:tc>
                  <a:txBody>
                    <a:bodyPr/>
                    <a:lstStyle/>
                    <a:p>
                      <a:r>
                        <a:rPr lang="en-US" altLang="zh-CN" sz="3200" dirty="0" err="1" smtClean="0"/>
                        <a:t>T</a:t>
                      </a:r>
                      <a:r>
                        <a:rPr lang="en-US" altLang="zh-CN" sz="3200" baseline="-25000" dirty="0" err="1" smtClean="0"/>
                        <a:t>rx</a:t>
                      </a:r>
                      <a:endParaRPr lang="zh-CN" altLang="en-US" sz="3200" baseline="-250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-0.17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0.01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</a:tr>
              <a:tr h="554344"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Q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0.15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0.007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</a:tr>
              <a:tr h="554344">
                <a:tc>
                  <a:txBody>
                    <a:bodyPr/>
                    <a:lstStyle/>
                    <a:p>
                      <a:r>
                        <a:rPr lang="en-US" altLang="zh-CN" sz="3200" dirty="0" err="1" smtClean="0"/>
                        <a:t>T</a:t>
                      </a:r>
                      <a:r>
                        <a:rPr lang="en-US" altLang="zh-CN" sz="3200" baseline="-25000" dirty="0" err="1" smtClean="0"/>
                        <a:t>tx</a:t>
                      </a:r>
                      <a:endParaRPr lang="zh-CN" altLang="en-US" sz="3200" baseline="-250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-0.006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0.02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65153" y="3493978"/>
                <a:ext cx="6553269" cy="7795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𝑡𝑎𝑢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𝑐𝑜𝑛𝑐𝑜𝑟𝑑𝑎𝑛𝑡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𝑝𝑎𝑖𝑟𝑠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 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𝑑𝑖𝑠𝑐𝑜𝑟𝑑𝑎𝑛𝑡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𝑝𝑎𝑖𝑟𝑠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−1)/2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53" y="3493978"/>
                <a:ext cx="6553269" cy="77957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637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Correlation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Analysis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BBB-A986-46DA-9B3A-6C710683F849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838200" y="1825625"/>
            <a:ext cx="5883442" cy="4895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kumimoji="1" lang="en-US" altLang="zh-CN" sz="3200" dirty="0" smtClean="0">
                <a:solidFill>
                  <a:srgbClr val="FF0000"/>
                </a:solidFill>
              </a:rPr>
              <a:t> TPR</a:t>
            </a:r>
            <a:r>
              <a:rPr kumimoji="1" lang="zh-CN" altLang="en-US" sz="32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3200" dirty="0" smtClean="0"/>
              <a:t>is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the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best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choice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to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present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the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latency.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This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is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because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of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the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>
                <a:solidFill>
                  <a:srgbClr val="FF0000"/>
                </a:solidFill>
              </a:rPr>
              <a:t>rate</a:t>
            </a:r>
            <a:r>
              <a:rPr kumimoji="1" lang="zh-CN" altLang="en-US" sz="32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0000"/>
                </a:solidFill>
              </a:rPr>
              <a:t>adaption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algorithm.</a:t>
            </a:r>
            <a:r>
              <a:rPr kumimoji="1" lang="zh-CN" altLang="en-US" sz="3200" dirty="0" smtClean="0"/>
              <a:t>    </a:t>
            </a:r>
            <a:endParaRPr kumimoji="1" lang="zh-CN" altLang="en-US" sz="3200" dirty="0"/>
          </a:p>
        </p:txBody>
      </p:sp>
      <p:graphicFrame>
        <p:nvGraphicFramePr>
          <p:cNvPr id="9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127730"/>
              </p:ext>
            </p:extLst>
          </p:nvPr>
        </p:nvGraphicFramePr>
        <p:xfrm>
          <a:off x="7315202" y="562688"/>
          <a:ext cx="4652208" cy="569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0736"/>
                <a:gridCol w="1550736"/>
                <a:gridCol w="1550736"/>
              </a:tblGrid>
              <a:tr h="554344"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Quality</a:t>
                      </a:r>
                      <a:r>
                        <a:rPr lang="zh-CN" altLang="en-US" sz="3200" baseline="0" dirty="0" smtClean="0"/>
                        <a:t> </a:t>
                      </a:r>
                      <a:r>
                        <a:rPr lang="en-US" altLang="zh-CN" sz="3200" baseline="0" dirty="0" smtClean="0"/>
                        <a:t>Metric</a:t>
                      </a:r>
                      <a:endParaRPr lang="zh-CN" altLang="en-US" sz="3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Kendall</a:t>
                      </a:r>
                      <a:endParaRPr lang="zh-CN" altLang="en-US" sz="3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RIG</a:t>
                      </a:r>
                      <a:endParaRPr lang="zh-CN" altLang="en-US" sz="3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</a:tr>
              <a:tr h="554344"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AU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0.86</a:t>
                      </a:r>
                      <a:endParaRPr lang="zh-CN" altLang="en-US" sz="3200" dirty="0">
                        <a:solidFill>
                          <a:srgbClr val="FF0000"/>
                        </a:solidFill>
                        <a:latin typeface="Impact" panose="020B080603090205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0.05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</a:tr>
              <a:tr h="554344"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RSSI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-0.5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0.06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</a:tr>
              <a:tr h="554344"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RR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0.4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0.08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</a:tr>
              <a:tr h="554344"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TPR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-0.3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>
                          <a:solidFill>
                            <a:srgbClr val="FF0000"/>
                          </a:solidFill>
                          <a:latin typeface="Impact" panose="020B0806030902050204" pitchFamily="34" charset="0"/>
                        </a:rPr>
                        <a:t>0.11</a:t>
                      </a:r>
                      <a:endParaRPr lang="zh-CN" altLang="en-US" sz="3200" dirty="0">
                        <a:solidFill>
                          <a:srgbClr val="FF0000"/>
                        </a:solidFill>
                        <a:latin typeface="Impact" panose="020B0806030902050204" pitchFamily="34" charset="0"/>
                      </a:endParaRPr>
                    </a:p>
                  </a:txBody>
                  <a:tcPr/>
                </a:tc>
              </a:tr>
              <a:tr h="554344"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RPR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-0.2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0.09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</a:tr>
              <a:tr h="554344">
                <a:tc>
                  <a:txBody>
                    <a:bodyPr/>
                    <a:lstStyle/>
                    <a:p>
                      <a:r>
                        <a:rPr lang="en-US" altLang="zh-CN" sz="3200" dirty="0" err="1" smtClean="0"/>
                        <a:t>T</a:t>
                      </a:r>
                      <a:r>
                        <a:rPr lang="en-US" altLang="zh-CN" sz="3200" baseline="-25000" dirty="0" err="1" smtClean="0"/>
                        <a:t>rx</a:t>
                      </a:r>
                      <a:endParaRPr lang="zh-CN" altLang="en-US" sz="3200" baseline="-250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-0.17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0.01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</a:tr>
              <a:tr h="554344"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Q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0.15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0.007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</a:tr>
              <a:tr h="554344">
                <a:tc>
                  <a:txBody>
                    <a:bodyPr/>
                    <a:lstStyle/>
                    <a:p>
                      <a:r>
                        <a:rPr lang="en-US" altLang="zh-CN" sz="3200" dirty="0" err="1" smtClean="0"/>
                        <a:t>T</a:t>
                      </a:r>
                      <a:r>
                        <a:rPr lang="en-US" altLang="zh-CN" sz="3200" baseline="-25000" dirty="0" err="1" smtClean="0"/>
                        <a:t>tx</a:t>
                      </a:r>
                      <a:endParaRPr lang="zh-CN" altLang="en-US" sz="3200" baseline="-250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-0.006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0.02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Correlation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Analysis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BBB-A986-46DA-9B3A-6C710683F849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9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9047938"/>
              </p:ext>
            </p:extLst>
          </p:nvPr>
        </p:nvGraphicFramePr>
        <p:xfrm>
          <a:off x="7315202" y="562688"/>
          <a:ext cx="4652208" cy="569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0736"/>
                <a:gridCol w="1550736"/>
                <a:gridCol w="1550736"/>
              </a:tblGrid>
              <a:tr h="554344"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Quality</a:t>
                      </a:r>
                      <a:r>
                        <a:rPr lang="zh-CN" altLang="en-US" sz="3200" baseline="0" dirty="0" smtClean="0"/>
                        <a:t> </a:t>
                      </a:r>
                      <a:r>
                        <a:rPr lang="en-US" altLang="zh-CN" sz="3200" baseline="0" dirty="0" smtClean="0"/>
                        <a:t>Metric</a:t>
                      </a:r>
                      <a:endParaRPr lang="zh-CN" altLang="en-US" sz="3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Kendall</a:t>
                      </a:r>
                      <a:endParaRPr lang="zh-CN" altLang="en-US" sz="3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RIG</a:t>
                      </a:r>
                      <a:endParaRPr lang="zh-CN" altLang="en-US" sz="3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</a:tr>
              <a:tr h="554344"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AU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3200" kern="1200" dirty="0" smtClean="0">
                          <a:solidFill>
                            <a:srgbClr val="FF0000"/>
                          </a:solidFill>
                          <a:latin typeface="Impact" panose="020B0806030902050204" pitchFamily="34" charset="0"/>
                        </a:rPr>
                        <a:t>0.86</a:t>
                      </a:r>
                      <a:endParaRPr lang="zh-CN" altLang="en-US" sz="3200" kern="1200" dirty="0">
                        <a:solidFill>
                          <a:srgbClr val="FF0000"/>
                        </a:solidFill>
                        <a:latin typeface="Impact" panose="020B080603090205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3200" kern="1200" dirty="0" smtClean="0">
                          <a:solidFill>
                            <a:srgbClr val="FF0000"/>
                          </a:solidFill>
                          <a:latin typeface="Impact" panose="020B0806030902050204" pitchFamily="34" charset="0"/>
                        </a:rPr>
                        <a:t>0.05</a:t>
                      </a:r>
                      <a:endParaRPr lang="zh-CN" altLang="en-US" sz="3200" kern="1200" dirty="0">
                        <a:solidFill>
                          <a:srgbClr val="FF0000"/>
                        </a:solidFill>
                        <a:latin typeface="Impact" panose="020B080603090205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54344"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RSSI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-0.5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0.06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</a:tr>
              <a:tr h="554344"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RR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0.4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0.08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</a:tr>
              <a:tr h="554344"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TPR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-0.3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0.11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</a:tr>
              <a:tr h="554344"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RPR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-0.2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0.09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</a:tr>
              <a:tr h="554344">
                <a:tc>
                  <a:txBody>
                    <a:bodyPr/>
                    <a:lstStyle/>
                    <a:p>
                      <a:r>
                        <a:rPr lang="en-US" altLang="zh-CN" sz="3200" dirty="0" err="1" smtClean="0"/>
                        <a:t>T</a:t>
                      </a:r>
                      <a:r>
                        <a:rPr lang="en-US" altLang="zh-CN" sz="3200" baseline="-25000" dirty="0" err="1" smtClean="0"/>
                        <a:t>rx</a:t>
                      </a:r>
                      <a:endParaRPr lang="zh-CN" altLang="en-US" sz="3200" baseline="-250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-0.17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0.01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</a:tr>
              <a:tr h="554344"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Q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0.15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0.007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</a:tr>
              <a:tr h="554344">
                <a:tc>
                  <a:txBody>
                    <a:bodyPr/>
                    <a:lstStyle/>
                    <a:p>
                      <a:r>
                        <a:rPr lang="en-US" altLang="zh-CN" sz="3200" dirty="0" err="1" smtClean="0"/>
                        <a:t>T</a:t>
                      </a:r>
                      <a:r>
                        <a:rPr lang="en-US" altLang="zh-CN" sz="3200" baseline="-25000" dirty="0" err="1" smtClean="0"/>
                        <a:t>tx</a:t>
                      </a:r>
                      <a:endParaRPr lang="zh-CN" altLang="en-US" sz="3200" baseline="-250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-0.006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0.02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883442" cy="4895850"/>
          </a:xfrm>
        </p:spPr>
        <p:txBody>
          <a:bodyPr>
            <a:noAutofit/>
          </a:bodyPr>
          <a:lstStyle/>
          <a:p>
            <a:pPr lvl="1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kumimoji="1" lang="en-US" altLang="zh-CN" sz="3200" dirty="0" smtClean="0"/>
              <a:t> AU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/>
              <a:t>is</a:t>
            </a:r>
            <a:r>
              <a:rPr kumimoji="1" lang="zh-CN" altLang="en-US" sz="3200" dirty="0"/>
              <a:t> </a:t>
            </a:r>
            <a:r>
              <a:rPr kumimoji="1" lang="en-US" altLang="zh-CN" sz="3200" dirty="0">
                <a:solidFill>
                  <a:srgbClr val="FF0000"/>
                </a:solidFill>
              </a:rPr>
              <a:t>not</a:t>
            </a:r>
            <a:r>
              <a:rPr kumimoji="1" lang="zh-CN" altLang="en-US" sz="3200" dirty="0">
                <a:solidFill>
                  <a:srgbClr val="FF0000"/>
                </a:solidFill>
              </a:rPr>
              <a:t> </a:t>
            </a:r>
            <a:r>
              <a:rPr kumimoji="1" lang="en-US" altLang="zh-CN" sz="3200" dirty="0"/>
              <a:t>the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best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choice (largest RIG)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because</a:t>
            </a:r>
            <a:r>
              <a:rPr kumimoji="1" lang="zh-CN" altLang="en-US" sz="3200" dirty="0"/>
              <a:t> </a:t>
            </a:r>
            <a:r>
              <a:rPr kumimoji="1" lang="en-US" altLang="zh-CN" sz="3200" dirty="0" smtClean="0"/>
              <a:t>majority of packets’ AU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/>
              <a:t>&lt;</a:t>
            </a:r>
            <a:r>
              <a:rPr kumimoji="1" lang="zh-CN" altLang="en-US" sz="3200" dirty="0"/>
              <a:t> </a:t>
            </a:r>
            <a:r>
              <a:rPr kumimoji="1" lang="en-US" altLang="zh-CN" sz="3200" dirty="0" smtClean="0"/>
              <a:t>0.5 which does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/>
              <a:t>not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affect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the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latency that</a:t>
            </a:r>
            <a:r>
              <a:rPr kumimoji="1" lang="zh-CN" altLang="en-US" sz="3200" dirty="0"/>
              <a:t> </a:t>
            </a:r>
            <a:r>
              <a:rPr kumimoji="1" lang="en-US" altLang="zh-CN" sz="3200" dirty="0" smtClean="0"/>
              <a:t>much.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83259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isco Visual Networking Index: Global Mobile Data Traffic Forecast Update, 2015–2020 White Paper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1" t="23840" r="22585" b="29783"/>
          <a:stretch/>
        </p:blipFill>
        <p:spPr>
          <a:xfrm>
            <a:off x="-118005" y="3007243"/>
            <a:ext cx="8161822" cy="36417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WiFi</a:t>
            </a:r>
            <a:r>
              <a:rPr lang="en-US" dirty="0" smtClean="0"/>
              <a:t> is indispensable in our daily lives!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9669" y="1531157"/>
            <a:ext cx="10515600" cy="519101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dirty="0" smtClean="0"/>
              <a:t> Booming of the Access Points: 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BBB-A986-46DA-9B3A-6C710683F84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677242" y="4646082"/>
            <a:ext cx="46099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100" marR="38100">
              <a:spcBef>
                <a:spcPts val="300"/>
              </a:spcBef>
              <a:spcAft>
                <a:spcPts val="300"/>
              </a:spcAft>
            </a:pPr>
            <a:r>
              <a:rPr lang="en-US" sz="2800" dirty="0" smtClean="0">
                <a:solidFill>
                  <a:srgbClr val="000000"/>
                </a:solidFill>
                <a:latin typeface="Arial" panose="020B0604020202020204" pitchFamily="34" charset="0"/>
              </a:rPr>
              <a:t>Number of Access Points!</a:t>
            </a:r>
            <a:endParaRPr lang="en-US" sz="2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77242" y="5987018"/>
            <a:ext cx="4243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Source: </a:t>
            </a:r>
            <a:r>
              <a:rPr lang="fr-FR" dirty="0" err="1"/>
              <a:t>Maravedis</a:t>
            </a:r>
            <a:r>
              <a:rPr lang="fr-FR" dirty="0"/>
              <a:t>, Cisco VNI Mobile, 2016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77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Correlation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Analysis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BBB-A986-46DA-9B3A-6C710683F849}" type="slidenum">
              <a:rPr lang="en-US" smtClean="0"/>
              <a:pPr/>
              <a:t>30</a:t>
            </a:fld>
            <a:endParaRPr lang="en-US" dirty="0"/>
          </a:p>
        </p:txBody>
      </p:sp>
      <p:graphicFrame>
        <p:nvGraphicFramePr>
          <p:cNvPr id="9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270970"/>
              </p:ext>
            </p:extLst>
          </p:nvPr>
        </p:nvGraphicFramePr>
        <p:xfrm>
          <a:off x="7315202" y="562688"/>
          <a:ext cx="4652208" cy="569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0736"/>
                <a:gridCol w="1550736"/>
                <a:gridCol w="1550736"/>
              </a:tblGrid>
              <a:tr h="554344"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Quality</a:t>
                      </a:r>
                      <a:r>
                        <a:rPr lang="zh-CN" altLang="en-US" sz="3200" baseline="0" dirty="0" smtClean="0"/>
                        <a:t> </a:t>
                      </a:r>
                      <a:r>
                        <a:rPr lang="en-US" altLang="zh-CN" sz="3200" baseline="0" dirty="0" smtClean="0"/>
                        <a:t>Metric</a:t>
                      </a:r>
                      <a:endParaRPr lang="zh-CN" altLang="en-US" sz="3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Kendall</a:t>
                      </a:r>
                      <a:endParaRPr lang="zh-CN" altLang="en-US" sz="3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RIG</a:t>
                      </a:r>
                      <a:endParaRPr lang="zh-CN" altLang="en-US" sz="32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</a:tr>
              <a:tr h="554344"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AU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3200" kern="1200" dirty="0" smtClean="0"/>
                        <a:t>0.86</a:t>
                      </a:r>
                      <a:endParaRPr lang="zh-CN" altLang="en-US" sz="32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3200" kern="1200" dirty="0" smtClean="0"/>
                        <a:t>0.05</a:t>
                      </a:r>
                      <a:endParaRPr lang="zh-CN" altLang="en-US" sz="32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54344"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RSSI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-0.5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0.06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</a:tr>
              <a:tr h="554344"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RR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0.4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0.08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</a:tr>
              <a:tr h="554344"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TPR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-0.3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0.11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</a:tr>
              <a:tr h="554344"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RPR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-0.2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0.09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</a:tr>
              <a:tr h="554344">
                <a:tc>
                  <a:txBody>
                    <a:bodyPr/>
                    <a:lstStyle/>
                    <a:p>
                      <a:r>
                        <a:rPr lang="en-US" altLang="zh-CN" sz="3200" dirty="0" err="1" smtClean="0"/>
                        <a:t>T</a:t>
                      </a:r>
                      <a:r>
                        <a:rPr lang="en-US" altLang="zh-CN" sz="3200" baseline="-25000" dirty="0" err="1" smtClean="0"/>
                        <a:t>rx</a:t>
                      </a:r>
                      <a:endParaRPr lang="zh-CN" altLang="en-US" sz="3200" baseline="-250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-0.17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0.01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</a:tr>
              <a:tr h="554344"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Q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0.15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3200" kern="1200" dirty="0" smtClean="0">
                          <a:solidFill>
                            <a:srgbClr val="FF0000"/>
                          </a:solidFill>
                          <a:latin typeface="Impact" panose="020B0806030902050204" pitchFamily="34" charset="0"/>
                        </a:rPr>
                        <a:t>0.007</a:t>
                      </a:r>
                      <a:endParaRPr lang="zh-CN" altLang="en-US" sz="3200" kern="1200" dirty="0">
                        <a:solidFill>
                          <a:srgbClr val="FF0000"/>
                        </a:solidFill>
                        <a:latin typeface="Impact" panose="020B080603090205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554344">
                <a:tc>
                  <a:txBody>
                    <a:bodyPr/>
                    <a:lstStyle/>
                    <a:p>
                      <a:r>
                        <a:rPr lang="en-US" altLang="zh-CN" sz="3200" dirty="0" err="1" smtClean="0"/>
                        <a:t>T</a:t>
                      </a:r>
                      <a:r>
                        <a:rPr lang="en-US" altLang="zh-CN" sz="3200" baseline="-25000" dirty="0" err="1" smtClean="0"/>
                        <a:t>tx</a:t>
                      </a:r>
                      <a:endParaRPr lang="zh-CN" altLang="en-US" sz="3200" baseline="-250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-0.006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3200" dirty="0" smtClean="0"/>
                        <a:t>0.02</a:t>
                      </a:r>
                      <a:endParaRPr lang="zh-CN" altLang="en-US" sz="3200" dirty="0">
                        <a:latin typeface="+mj-l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883442" cy="4895850"/>
          </a:xfrm>
        </p:spPr>
        <p:txBody>
          <a:bodyPr>
            <a:noAutofit/>
          </a:bodyPr>
          <a:lstStyle/>
          <a:p>
            <a:pPr lvl="1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kumimoji="1" lang="en-US" altLang="zh-CN" sz="3200" dirty="0" smtClean="0"/>
              <a:t> Q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/>
              <a:t>provided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by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the</a:t>
            </a:r>
            <a:r>
              <a:rPr kumimoji="1" lang="zh-CN" altLang="en-US" sz="3200" dirty="0"/>
              <a:t> </a:t>
            </a:r>
            <a:r>
              <a:rPr kumimoji="1" lang="en-US" altLang="zh-CN" sz="3200" dirty="0" err="1">
                <a:solidFill>
                  <a:srgbClr val="FF0000"/>
                </a:solidFill>
              </a:rPr>
              <a:t>debugfs</a:t>
            </a:r>
            <a:r>
              <a:rPr kumimoji="1" lang="zh-CN" altLang="en-US" sz="3200" dirty="0">
                <a:solidFill>
                  <a:srgbClr val="FF0000"/>
                </a:solidFill>
              </a:rPr>
              <a:t> </a:t>
            </a:r>
            <a:r>
              <a:rPr kumimoji="1" lang="en-US" altLang="zh-CN" sz="3200" dirty="0"/>
              <a:t>is</a:t>
            </a:r>
            <a:r>
              <a:rPr kumimoji="1" lang="zh-CN" altLang="en-US" sz="3200" dirty="0"/>
              <a:t> </a:t>
            </a:r>
            <a:r>
              <a:rPr kumimoji="1" lang="en-US" altLang="zh-CN" sz="3200" dirty="0" smtClean="0">
                <a:solidFill>
                  <a:srgbClr val="FF0000"/>
                </a:solidFill>
              </a:rPr>
              <a:t>inaccurate</a:t>
            </a:r>
            <a:r>
              <a:rPr kumimoji="1" lang="en-US" altLang="zh-CN" sz="3200" dirty="0" smtClean="0"/>
              <a:t>,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/>
              <a:t>which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remind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us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to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use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carefully.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64968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Decision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BBB-A986-46DA-9B3A-6C710683F849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950897" y="3774461"/>
            <a:ext cx="4538932" cy="1293963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Decision Tree</a:t>
            </a:r>
            <a:endParaRPr lang="en-US" sz="4400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864634" y="3053352"/>
            <a:ext cx="586595" cy="721109"/>
          </a:xfrm>
          <a:prstGeom prst="straightConnector1">
            <a:avLst/>
          </a:prstGeom>
          <a:ln w="793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7540923" y="3053352"/>
            <a:ext cx="585160" cy="721109"/>
          </a:xfrm>
          <a:prstGeom prst="straightConnector1">
            <a:avLst/>
          </a:prstGeom>
          <a:ln w="793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89021" y="2157331"/>
            <a:ext cx="5685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 smtClean="0">
                <a:latin typeface="Impact" panose="020B0806030902050204" pitchFamily="34" charset="0"/>
              </a:rPr>
              <a:t>( AU</a:t>
            </a:r>
            <a:r>
              <a:rPr kumimoji="1" lang="en-US" altLang="zh-CN" sz="3600" dirty="0">
                <a:latin typeface="Impact" panose="020B0806030902050204" pitchFamily="34" charset="0"/>
              </a:rPr>
              <a:t>,</a:t>
            </a:r>
            <a:r>
              <a:rPr kumimoji="1" lang="zh-CN" altLang="en-US" sz="3600" dirty="0">
                <a:latin typeface="Impact" panose="020B0806030902050204" pitchFamily="34" charset="0"/>
              </a:rPr>
              <a:t> </a:t>
            </a:r>
            <a:r>
              <a:rPr kumimoji="1" lang="en-US" altLang="zh-CN" sz="3600" dirty="0">
                <a:latin typeface="Impact" panose="020B0806030902050204" pitchFamily="34" charset="0"/>
              </a:rPr>
              <a:t>RR,</a:t>
            </a:r>
            <a:r>
              <a:rPr kumimoji="1" lang="zh-CN" altLang="en-US" sz="3600" dirty="0">
                <a:latin typeface="Impact" panose="020B0806030902050204" pitchFamily="34" charset="0"/>
              </a:rPr>
              <a:t> </a:t>
            </a:r>
            <a:r>
              <a:rPr kumimoji="1" lang="en-US" altLang="zh-CN" sz="3600" dirty="0">
                <a:latin typeface="Impact" panose="020B0806030902050204" pitchFamily="34" charset="0"/>
              </a:rPr>
              <a:t>RSSI,</a:t>
            </a:r>
            <a:r>
              <a:rPr kumimoji="1" lang="zh-CN" altLang="en-US" sz="3600" dirty="0">
                <a:latin typeface="Impact" panose="020B0806030902050204" pitchFamily="34" charset="0"/>
              </a:rPr>
              <a:t> </a:t>
            </a:r>
            <a:r>
              <a:rPr kumimoji="1" lang="en-US" altLang="zh-CN" sz="3600" dirty="0" err="1">
                <a:latin typeface="Impact" panose="020B0806030902050204" pitchFamily="34" charset="0"/>
              </a:rPr>
              <a:t>T</a:t>
            </a:r>
            <a:r>
              <a:rPr kumimoji="1" lang="en-US" altLang="zh-CN" sz="3600" baseline="-25000" dirty="0" err="1">
                <a:latin typeface="Impact" panose="020B0806030902050204" pitchFamily="34" charset="0"/>
              </a:rPr>
              <a:t>rx</a:t>
            </a:r>
            <a:r>
              <a:rPr kumimoji="1" lang="en-US" altLang="zh-CN" sz="3600" dirty="0">
                <a:latin typeface="Impact" panose="020B0806030902050204" pitchFamily="34" charset="0"/>
              </a:rPr>
              <a:t>,</a:t>
            </a:r>
            <a:r>
              <a:rPr kumimoji="1" lang="zh-CN" altLang="en-US" sz="3600" dirty="0">
                <a:latin typeface="Impact" panose="020B0806030902050204" pitchFamily="34" charset="0"/>
              </a:rPr>
              <a:t> </a:t>
            </a:r>
            <a:r>
              <a:rPr kumimoji="1" lang="en-US" altLang="zh-CN" sz="3600" dirty="0" err="1">
                <a:latin typeface="Impact" panose="020B0806030902050204" pitchFamily="34" charset="0"/>
              </a:rPr>
              <a:t>T</a:t>
            </a:r>
            <a:r>
              <a:rPr kumimoji="1" lang="en-US" altLang="zh-CN" sz="3600" baseline="-25000" dirty="0" err="1">
                <a:latin typeface="Impact" panose="020B0806030902050204" pitchFamily="34" charset="0"/>
              </a:rPr>
              <a:t>tx</a:t>
            </a:r>
            <a:r>
              <a:rPr kumimoji="1" lang="en-US" altLang="zh-CN" sz="3600" dirty="0">
                <a:latin typeface="Impact" panose="020B0806030902050204" pitchFamily="34" charset="0"/>
              </a:rPr>
              <a:t>,</a:t>
            </a:r>
            <a:r>
              <a:rPr kumimoji="1" lang="zh-CN" altLang="en-US" sz="3600" dirty="0">
                <a:latin typeface="Impact" panose="020B0806030902050204" pitchFamily="34" charset="0"/>
              </a:rPr>
              <a:t> </a:t>
            </a:r>
            <a:r>
              <a:rPr kumimoji="1" lang="en-US" altLang="zh-CN" sz="3600" dirty="0">
                <a:latin typeface="Impact" panose="020B0806030902050204" pitchFamily="34" charset="0"/>
              </a:rPr>
              <a:t>TPR,</a:t>
            </a:r>
            <a:r>
              <a:rPr kumimoji="1" lang="zh-CN" altLang="en-US" sz="3600" dirty="0">
                <a:latin typeface="Impact" panose="020B0806030902050204" pitchFamily="34" charset="0"/>
              </a:rPr>
              <a:t> </a:t>
            </a:r>
            <a:r>
              <a:rPr kumimoji="1" lang="en-US" altLang="zh-CN" sz="3600" dirty="0" smtClean="0">
                <a:latin typeface="Impact" panose="020B0806030902050204" pitchFamily="34" charset="0"/>
              </a:rPr>
              <a:t>RPR)</a:t>
            </a:r>
            <a:endParaRPr lang="en-US" sz="3600" dirty="0">
              <a:latin typeface="Impact" panose="020B0806030902050204" pitchFamily="34" charset="0"/>
            </a:endParaRPr>
          </a:p>
        </p:txBody>
      </p:sp>
      <p:cxnSp>
        <p:nvCxnSpPr>
          <p:cNvPr id="34" name="Straight Arrow Connector 33"/>
          <p:cNvCxnSpPr>
            <a:endCxn id="35" idx="0"/>
          </p:cNvCxnSpPr>
          <p:nvPr/>
        </p:nvCxnSpPr>
        <p:spPr>
          <a:xfrm>
            <a:off x="6220363" y="5068424"/>
            <a:ext cx="0" cy="791964"/>
          </a:xfrm>
          <a:prstGeom prst="straightConnector1">
            <a:avLst/>
          </a:prstGeom>
          <a:ln w="793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525668" y="5860388"/>
            <a:ext cx="3389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Predicting Model</a:t>
            </a:r>
            <a:endParaRPr lang="en-US" sz="3600" dirty="0"/>
          </a:p>
        </p:txBody>
      </p:sp>
      <p:sp>
        <p:nvSpPr>
          <p:cNvPr id="15" name="TextBox 14"/>
          <p:cNvSpPr txBox="1"/>
          <p:nvPr/>
        </p:nvSpPr>
        <p:spPr>
          <a:xfrm>
            <a:off x="7196599" y="2157331"/>
            <a:ext cx="224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sz="3600" dirty="0" smtClean="0">
                <a:solidFill>
                  <a:srgbClr val="FF0000"/>
                </a:solidFill>
                <a:latin typeface="Impact" panose="020B0806030902050204" pitchFamily="34" charset="0"/>
              </a:rPr>
              <a:t>SLOW</a:t>
            </a:r>
            <a:r>
              <a:rPr kumimoji="1" lang="en-US" sz="3600" dirty="0" smtClean="0">
                <a:latin typeface="Impact" panose="020B0806030902050204" pitchFamily="34" charset="0"/>
              </a:rPr>
              <a:t>/</a:t>
            </a:r>
            <a:r>
              <a:rPr kumimoji="1" lang="en-US" sz="3600" dirty="0" smtClean="0">
                <a:solidFill>
                  <a:srgbClr val="00B050"/>
                </a:solidFill>
                <a:latin typeface="Impact" panose="020B0806030902050204" pitchFamily="34" charset="0"/>
              </a:rPr>
              <a:t>FAST</a:t>
            </a:r>
            <a:endParaRPr lang="en-US" sz="3600" dirty="0">
              <a:solidFill>
                <a:srgbClr val="00B050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097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Decision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Tree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 xmlns="">
                    <m:d>
                      <m:dPr>
                        <m:begChr m:val="{"/>
                        <m:endChr m:val=""/>
                        <m:ctrlPr>
                          <a:rPr kumimoji="1" lang="en-US" altLang="zh-CN" sz="3200" b="0" i="1" smtClean="0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zh-CN" sz="3200" b="0" i="1" smtClean="0"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a:rPr kumimoji="1" lang="en-US" altLang="zh-CN" sz="3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sz="3200" b="0" i="0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FAST</m:t>
                            </m:r>
                            <m:r>
                              <a:rPr kumimoji="1" lang="en-US" altLang="zh-CN" sz="3200" b="0" i="1" smtClean="0">
                                <a:latin typeface="Cambria Math" panose="02040503050406030204" pitchFamily="18" charset="0"/>
                              </a:rPr>
                              <m:t>:   </m:t>
                            </m:r>
                            <m:r>
                              <a:rPr kumimoji="1" lang="en-US" altLang="zh-CN" sz="3200" b="0" i="1" smtClean="0">
                                <a:latin typeface="Cambria Math" panose="02040503050406030204" pitchFamily="18" charset="0"/>
                              </a:rPr>
                              <m:t>𝐷𝐿</m:t>
                            </m:r>
                            <m:r>
                              <a:rPr kumimoji="1" lang="en-US" altLang="zh-CN" sz="3200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kumimoji="1" lang="en-US" altLang="zh-CN" sz="3200" b="0" i="1" smtClean="0">
                                <a:latin typeface="Cambria Math" panose="02040503050406030204" pitchFamily="18" charset="0"/>
                              </a:rPr>
                              <m:t>𝑈𝐿</m:t>
                            </m:r>
                            <m:r>
                              <a:rPr kumimoji="1" lang="en-US" altLang="zh-CN" sz="3200" b="0" i="1" smtClean="0">
                                <a:latin typeface="Cambria Math" charset="0"/>
                              </a:rPr>
                              <m:t>&lt;12.5 </m:t>
                            </m:r>
                            <m:r>
                              <a:rPr kumimoji="1" lang="en-US" altLang="zh-CN" sz="3200" b="0" i="1" smtClean="0">
                                <a:latin typeface="Cambria Math" charset="0"/>
                              </a:rPr>
                              <m:t>𝑚𝑠</m:t>
                            </m:r>
                            <m:r>
                              <a:rPr kumimoji="1" lang="en-US" altLang="zh-CN" sz="3200" b="0" i="1" smtClean="0">
                                <a:latin typeface="Cambria Math" charset="0"/>
                              </a:rPr>
                              <m:t>,  </m:t>
                            </m:r>
                            <m:r>
                              <a:rPr kumimoji="1" lang="en-US" altLang="zh-CN" sz="3200" b="0" i="1" smtClean="0">
                                <a:latin typeface="Cambria Math" panose="02040503050406030204" pitchFamily="18" charset="0"/>
                              </a:rPr>
                              <m:t>𝐷𝐿</m:t>
                            </m:r>
                            <m:r>
                              <a:rPr kumimoji="1" lang="en-US" altLang="zh-CN" sz="3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zh-CN" sz="3200" b="0" i="1" smtClean="0">
                                <a:latin typeface="Cambria Math" panose="02040503050406030204" pitchFamily="18" charset="0"/>
                              </a:rPr>
                              <m:t>𝑈𝐿</m:t>
                            </m:r>
                            <m:r>
                              <a:rPr kumimoji="1" lang="en-US" altLang="zh-CN" sz="3200" b="0" i="1" smtClean="0">
                                <a:latin typeface="Cambria Math" panose="02040503050406030204" pitchFamily="18" charset="0"/>
                              </a:rPr>
                              <m:t>&lt;25 </m:t>
                            </m:r>
                            <m:r>
                              <a:rPr kumimoji="1" lang="en-US" altLang="zh-CN" sz="3200" b="0" i="1" smtClean="0">
                                <a:latin typeface="Cambria Math" panose="02040503050406030204" pitchFamily="18" charset="0"/>
                              </a:rPr>
                              <m:t>𝑚𝑠</m:t>
                            </m:r>
                            <m:r>
                              <a:rPr kumimoji="1" lang="en-US" altLang="zh-CN" sz="3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kumimoji="1" lang="en-US" altLang="zh-CN" sz="32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SLOW</m:t>
                            </m:r>
                            <m:r>
                              <a:rPr kumimoji="1" lang="en-US" altLang="zh-CN" sz="3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kumimoji="1" lang="en-US" altLang="zh-CN" sz="3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𝐷𝐿</m:t>
                            </m:r>
                            <m:r>
                              <a:rPr kumimoji="1" lang="en-US" altLang="zh-CN" sz="3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kumimoji="1" lang="en-US" altLang="zh-CN" sz="32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𝑈𝐿</m:t>
                            </m:r>
                            <m:r>
                              <a:rPr kumimoji="1" lang="en-US" altLang="zh-CN" sz="3200" b="0" i="1" smtClean="0">
                                <a:latin typeface="Cambria Math" charset="0"/>
                              </a:rPr>
                              <m:t>≥12.5 </m:t>
                            </m:r>
                            <m:r>
                              <a:rPr kumimoji="1" lang="en-US" altLang="zh-CN" sz="3200" b="0" i="1" smtClean="0">
                                <a:latin typeface="Cambria Math" charset="0"/>
                              </a:rPr>
                              <m:t>𝑚𝑠</m:t>
                            </m:r>
                            <m:r>
                              <a:rPr kumimoji="1" lang="en-US" altLang="zh-CN" sz="3200" b="0" i="1" smtClean="0">
                                <a:latin typeface="Cambria Math" charset="0"/>
                              </a:rPr>
                              <m:t>,  </m:t>
                            </m:r>
                            <m:r>
                              <a:rPr kumimoji="1" lang="en-US" altLang="zh-CN" sz="3200" b="0" i="1" smtClean="0">
                                <a:latin typeface="Cambria Math" panose="02040503050406030204" pitchFamily="18" charset="0"/>
                              </a:rPr>
                              <m:t>𝐷𝐿</m:t>
                            </m:r>
                            <m:r>
                              <a:rPr kumimoji="1" lang="en-US" altLang="zh-CN" sz="32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kumimoji="1" lang="en-US" altLang="zh-CN" sz="3200" b="0" i="1" smtClean="0">
                                <a:latin typeface="Cambria Math" panose="02040503050406030204" pitchFamily="18" charset="0"/>
                              </a:rPr>
                              <m:t>𝑈𝐿</m:t>
                            </m:r>
                            <m:r>
                              <a:rPr kumimoji="1" lang="en-US" altLang="zh-CN" sz="3200" i="1">
                                <a:latin typeface="Cambria Math" charset="0"/>
                              </a:rPr>
                              <m:t>≥</m:t>
                            </m:r>
                            <m:r>
                              <a:rPr kumimoji="1" lang="en-US" altLang="zh-CN" sz="3200" b="0" i="1" smtClean="0">
                                <a:latin typeface="Cambria Math" panose="02040503050406030204" pitchFamily="18" charset="0"/>
                              </a:rPr>
                              <m:t>25 </m:t>
                            </m:r>
                            <m:r>
                              <a:rPr kumimoji="1" lang="en-US" altLang="zh-CN" sz="3200" b="0" i="1" smtClean="0">
                                <a:latin typeface="Cambria Math" panose="02040503050406030204" pitchFamily="18" charset="0"/>
                              </a:rPr>
                              <m:t>𝑚𝑠</m:t>
                            </m:r>
                          </m:e>
                        </m:eqArr>
                      </m:e>
                    </m:d>
                  </m:oMath>
                </a14:m>
                <a:endParaRPr kumimoji="1" lang="en-US" altLang="zh-CN" sz="3200" dirty="0" smtClean="0"/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zh-CN" sz="3200" dirty="0" smtClean="0"/>
                  <a:t>Package: </a:t>
                </a:r>
                <a:r>
                  <a:rPr kumimoji="1" lang="en-US" altLang="zh-CN" sz="3200" dirty="0" err="1" smtClean="0">
                    <a:solidFill>
                      <a:srgbClr val="FF0000"/>
                    </a:solidFill>
                  </a:rPr>
                  <a:t>scikit</a:t>
                </a:r>
                <a:r>
                  <a:rPr kumimoji="1" lang="zh-CN" altLang="en-US" sz="3200" dirty="0" smtClean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3200" dirty="0" smtClean="0">
                    <a:solidFill>
                      <a:srgbClr val="FF0000"/>
                    </a:solidFill>
                  </a:rPr>
                  <a:t>learn</a:t>
                </a:r>
                <a:r>
                  <a:rPr kumimoji="1" lang="zh-CN" altLang="en-US" sz="3200" dirty="0" smtClean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3200" dirty="0" smtClean="0"/>
                  <a:t>package</a:t>
                </a:r>
                <a:endParaRPr kumimoji="1" lang="zh-CN" altLang="en-US" sz="3200" dirty="0" smtClean="0"/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r>
                  <a:rPr kumimoji="1" lang="en-US" altLang="zh-CN" sz="3200" dirty="0" smtClean="0"/>
                  <a:t>Evaluation:</a:t>
                </a:r>
                <a:r>
                  <a:rPr kumimoji="1" lang="zh-CN" altLang="en-US" sz="3200" dirty="0" smtClean="0"/>
                  <a:t> </a:t>
                </a:r>
                <a:r>
                  <a:rPr kumimoji="1" lang="en-US" altLang="zh-CN" sz="3200" dirty="0" smtClean="0">
                    <a:solidFill>
                      <a:srgbClr val="FF0000"/>
                    </a:solidFill>
                  </a:rPr>
                  <a:t>10-fold</a:t>
                </a:r>
                <a:r>
                  <a:rPr kumimoji="1" lang="zh-CN" altLang="en-US" sz="3200" dirty="0" smtClean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sz="3200" dirty="0" smtClean="0"/>
                  <a:t>validation</a:t>
                </a:r>
              </a:p>
              <a:p>
                <a:pPr>
                  <a:lnSpc>
                    <a:spcPct val="100000"/>
                  </a:lnSpc>
                  <a:buFont typeface="Wingdings" panose="05000000000000000000" pitchFamily="2" charset="2"/>
                  <a:buChar char="v"/>
                </a:pPr>
                <a:endParaRPr kumimoji="1" lang="zh-CN" altLang="en-US" sz="3200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BBB-A986-46DA-9B3A-6C710683F849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218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Decision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Tree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BBB-A986-46DA-9B3A-6C710683F849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39941" y="4242777"/>
            <a:ext cx="1071211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kumimoji="1" lang="en-US" altLang="zh-CN" sz="3200" dirty="0" smtClean="0"/>
              <a:t>DL: Direct measurement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kumimoji="1" lang="en-US" altLang="zh-CN" sz="3200" dirty="0"/>
              <a:t>UL/UL+DL: approximating using the latest 3-way handshake packet. (avoid delay-ACK mechanism)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kumimoji="1" lang="en-US" altLang="zh-CN" sz="3200" dirty="0" smtClean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097203"/>
              </p:ext>
            </p:extLst>
          </p:nvPr>
        </p:nvGraphicFramePr>
        <p:xfrm>
          <a:off x="838201" y="1433461"/>
          <a:ext cx="10209245" cy="24993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9807"/>
                <a:gridCol w="2183363"/>
                <a:gridCol w="2015413"/>
                <a:gridCol w="2108718"/>
                <a:gridCol w="248194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/>
                        <a:t>Method</a:t>
                      </a:r>
                      <a:r>
                        <a:rPr lang="zh-CN" altLang="en-US" sz="2800" dirty="0" smtClean="0"/>
                        <a:t> 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/>
                        <a:t>Latency</a:t>
                      </a:r>
                      <a:r>
                        <a:rPr lang="zh-CN" altLang="en-US" sz="2800" baseline="0" dirty="0" smtClean="0"/>
                        <a:t> </a:t>
                      </a:r>
                      <a:r>
                        <a:rPr lang="en-US" altLang="zh-CN" sz="2800" baseline="0" dirty="0" smtClean="0"/>
                        <a:t>Type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/>
                        <a:t>Accuracy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/>
                        <a:t>Truth</a:t>
                      </a:r>
                      <a:r>
                        <a:rPr lang="zh-CN" altLang="en-US" sz="2800" baseline="0" dirty="0" smtClean="0"/>
                        <a:t> </a:t>
                      </a:r>
                      <a:r>
                        <a:rPr lang="en-US" altLang="zh-CN" sz="2800" baseline="0" dirty="0" smtClean="0"/>
                        <a:t>Positive</a:t>
                      </a:r>
                      <a:r>
                        <a:rPr lang="zh-CN" altLang="en-US" sz="2800" baseline="0" dirty="0" smtClean="0"/>
                        <a:t> </a:t>
                      </a:r>
                      <a:r>
                        <a:rPr lang="en-US" altLang="zh-CN" sz="2800" baseline="0" dirty="0" smtClean="0"/>
                        <a:t>Rate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/>
                        <a:t>False</a:t>
                      </a:r>
                      <a:r>
                        <a:rPr lang="zh-CN" altLang="en-US" sz="2800" dirty="0" smtClean="0"/>
                        <a:t> </a:t>
                      </a:r>
                      <a:r>
                        <a:rPr lang="en-US" altLang="zh-CN" sz="2800" dirty="0" smtClean="0"/>
                        <a:t>Positive</a:t>
                      </a:r>
                      <a:r>
                        <a:rPr lang="zh-CN" altLang="en-US" sz="2800" dirty="0" smtClean="0"/>
                        <a:t> </a:t>
                      </a:r>
                      <a:r>
                        <a:rPr lang="en-US" altLang="zh-CN" sz="2800" dirty="0" smtClean="0"/>
                        <a:t>Rate</a:t>
                      </a:r>
                      <a:endParaRPr lang="zh-CN" altLang="en-US" sz="2800" dirty="0"/>
                    </a:p>
                  </a:txBody>
                  <a:tcPr/>
                </a:tc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>
                          <a:latin typeface="+mj-lt"/>
                        </a:rPr>
                        <a:t>Decision</a:t>
                      </a:r>
                      <a:r>
                        <a:rPr lang="zh-CN" altLang="en-US" sz="2800" dirty="0" smtClean="0">
                          <a:latin typeface="+mj-lt"/>
                        </a:rPr>
                        <a:t> </a:t>
                      </a:r>
                      <a:r>
                        <a:rPr lang="en-US" altLang="zh-CN" sz="2800" dirty="0" smtClean="0">
                          <a:latin typeface="+mj-lt"/>
                        </a:rPr>
                        <a:t>Tree</a:t>
                      </a:r>
                      <a:endParaRPr lang="zh-CN" altLang="en-US" sz="2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>
                          <a:latin typeface="+mj-lt"/>
                        </a:rPr>
                        <a:t>DL</a:t>
                      </a:r>
                      <a:endParaRPr lang="zh-CN" altLang="en-US" sz="2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>
                          <a:solidFill>
                            <a:srgbClr val="FF0000"/>
                          </a:solidFill>
                          <a:latin typeface="Impact" panose="020B0806030902050204" pitchFamily="34" charset="0"/>
                        </a:rPr>
                        <a:t>0.78</a:t>
                      </a:r>
                      <a:endParaRPr lang="zh-CN" altLang="en-US" sz="2800" dirty="0">
                        <a:solidFill>
                          <a:srgbClr val="FF0000"/>
                        </a:solidFill>
                        <a:latin typeface="Impact" panose="020B080603090205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>
                          <a:latin typeface="+mj-lt"/>
                        </a:rPr>
                        <a:t>0.76</a:t>
                      </a:r>
                      <a:endParaRPr lang="zh-CN" altLang="en-US" sz="2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>
                          <a:latin typeface="+mj-lt"/>
                        </a:rPr>
                        <a:t>0.24</a:t>
                      </a:r>
                      <a:endParaRPr lang="zh-CN" altLang="en-US" sz="2800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>
                          <a:latin typeface="+mj-lt"/>
                        </a:rPr>
                        <a:t>UL</a:t>
                      </a:r>
                      <a:endParaRPr lang="zh-CN" altLang="en-US" sz="2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>
                          <a:latin typeface="+mj-lt"/>
                        </a:rPr>
                        <a:t>0.68</a:t>
                      </a:r>
                      <a:endParaRPr lang="zh-CN" altLang="en-US" sz="2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>
                          <a:latin typeface="+mj-lt"/>
                        </a:rPr>
                        <a:t>0.67</a:t>
                      </a:r>
                      <a:endParaRPr lang="zh-CN" altLang="en-US" sz="2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>
                          <a:latin typeface="+mj-lt"/>
                        </a:rPr>
                        <a:t>0.27</a:t>
                      </a:r>
                      <a:endParaRPr lang="zh-CN" altLang="en-US" sz="2800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>
                          <a:latin typeface="+mj-lt"/>
                        </a:rPr>
                        <a:t>DL+UL</a:t>
                      </a:r>
                      <a:endParaRPr lang="zh-CN" altLang="en-US" sz="2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>
                          <a:latin typeface="+mj-lt"/>
                        </a:rPr>
                        <a:t>0.77</a:t>
                      </a:r>
                      <a:endParaRPr lang="zh-CN" altLang="en-US" sz="2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>
                          <a:latin typeface="+mj-lt"/>
                        </a:rPr>
                        <a:t>0.79</a:t>
                      </a:r>
                      <a:endParaRPr lang="zh-CN" altLang="en-US" sz="2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>
                          <a:latin typeface="+mj-lt"/>
                        </a:rPr>
                        <a:t>0.31</a:t>
                      </a:r>
                      <a:endParaRPr lang="zh-CN" altLang="en-US" sz="2800" dirty="0">
                        <a:latin typeface="+mj-l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5722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Decision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Tree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BBB-A986-46DA-9B3A-6C710683F849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39941" y="4162273"/>
            <a:ext cx="1071211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kumimoji="1" lang="en-US" altLang="zh-CN" sz="3200" dirty="0" smtClean="0"/>
              <a:t>The Random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/>
              <a:t>Forest,</a:t>
            </a:r>
            <a:r>
              <a:rPr kumimoji="1" lang="zh-CN" altLang="en-US" sz="3200" dirty="0"/>
              <a:t> </a:t>
            </a:r>
            <a:r>
              <a:rPr kumimoji="1" lang="en-US" altLang="zh-CN" sz="3200" dirty="0" smtClean="0"/>
              <a:t>( tree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number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= 200</a:t>
            </a:r>
            <a:r>
              <a:rPr kumimoji="1" lang="en-US" altLang="zh-CN" sz="3200" dirty="0"/>
              <a:t>,</a:t>
            </a:r>
            <a:r>
              <a:rPr kumimoji="1" lang="zh-CN" altLang="en-US" sz="3200" dirty="0"/>
              <a:t> </a:t>
            </a:r>
            <a:r>
              <a:rPr kumimoji="1" lang="en-US" altLang="zh-CN" sz="3200" dirty="0" smtClean="0"/>
              <a:t>tree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/>
              <a:t>depth</a:t>
            </a:r>
            <a:r>
              <a:rPr kumimoji="1" lang="zh-CN" altLang="en-US" sz="3200" dirty="0"/>
              <a:t> </a:t>
            </a:r>
            <a:r>
              <a:rPr kumimoji="1" lang="en-US" altLang="zh-CN" sz="3200" dirty="0" smtClean="0"/>
              <a:t>=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100),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Accuracy </a:t>
            </a:r>
            <a:r>
              <a:rPr kumimoji="1" lang="en-US" altLang="zh-CN" sz="3200" dirty="0"/>
              <a:t>&gt;</a:t>
            </a:r>
            <a:r>
              <a:rPr kumimoji="1" lang="en-US" altLang="zh-CN" sz="3200" dirty="0" smtClean="0">
                <a:latin typeface="Impact" panose="020B0806030902050204" pitchFamily="34" charset="0"/>
              </a:rPr>
              <a:t> 0.8 </a:t>
            </a:r>
            <a:r>
              <a:rPr kumimoji="1" lang="en-US" altLang="zh-CN" sz="3200" dirty="0" smtClean="0"/>
              <a:t>with 0.21 False Positive Rate for DL.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kumimoji="1" lang="en-US" altLang="zh-CN" sz="3200" dirty="0"/>
              <a:t>Why </a:t>
            </a:r>
            <a:r>
              <a:rPr kumimoji="1" lang="en-US" altLang="zh-CN" sz="3200" dirty="0">
                <a:solidFill>
                  <a:srgbClr val="000000"/>
                </a:solidFill>
              </a:rPr>
              <a:t>Decision Tree </a:t>
            </a:r>
            <a:r>
              <a:rPr kumimoji="1" lang="en-US" altLang="zh-CN" sz="3200" dirty="0"/>
              <a:t>instead of Random Forest?    </a:t>
            </a:r>
          </a:p>
          <a:p>
            <a:r>
              <a:rPr kumimoji="1" lang="en-US" altLang="zh-CN" sz="3200" dirty="0">
                <a:solidFill>
                  <a:srgbClr val="FF0000"/>
                </a:solidFill>
              </a:rPr>
              <a:t>     </a:t>
            </a:r>
            <a:r>
              <a:rPr kumimoji="1" lang="en-US" altLang="zh-CN" sz="3200" dirty="0">
                <a:solidFill>
                  <a:srgbClr val="FF0000"/>
                </a:solidFill>
                <a:latin typeface="Impact" panose="020B0806030902050204" pitchFamily="34" charset="0"/>
              </a:rPr>
              <a:t>interpretability</a:t>
            </a:r>
            <a:r>
              <a:rPr kumimoji="1" lang="zh-CN" altLang="en-US" sz="3200" dirty="0">
                <a:solidFill>
                  <a:srgbClr val="FF0000"/>
                </a:solidFill>
                <a:latin typeface="Impact" panose="020B0806030902050204" pitchFamily="34" charset="0"/>
              </a:rPr>
              <a:t> </a:t>
            </a:r>
            <a:r>
              <a:rPr kumimoji="1" lang="en-US" altLang="zh-CN" sz="3200" dirty="0">
                <a:solidFill>
                  <a:srgbClr val="FF0000"/>
                </a:solidFill>
                <a:latin typeface="Impact" panose="020B0806030902050204" pitchFamily="34" charset="0"/>
              </a:rPr>
              <a:t>+ usability</a:t>
            </a:r>
            <a:endParaRPr kumimoji="1" lang="zh-CN" altLang="en-US" sz="3200" dirty="0">
              <a:latin typeface="Impact" panose="020B080603090205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kumimoji="1" lang="zh-CN" altLang="en-US" sz="32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kumimoji="1" lang="en-US" altLang="zh-CN" sz="3200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endParaRPr kumimoji="1" lang="zh-CN" altLang="en-US" sz="3200" dirty="0" smtClean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816846"/>
              </p:ext>
            </p:extLst>
          </p:nvPr>
        </p:nvGraphicFramePr>
        <p:xfrm>
          <a:off x="838201" y="1433461"/>
          <a:ext cx="10209245" cy="24993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9807"/>
                <a:gridCol w="2183363"/>
                <a:gridCol w="2015413"/>
                <a:gridCol w="2108718"/>
                <a:gridCol w="248194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/>
                        <a:t>Method</a:t>
                      </a:r>
                      <a:r>
                        <a:rPr lang="zh-CN" altLang="en-US" sz="2800" dirty="0" smtClean="0"/>
                        <a:t> 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/>
                        <a:t>Latency</a:t>
                      </a:r>
                      <a:r>
                        <a:rPr lang="zh-CN" altLang="en-US" sz="2800" baseline="0" dirty="0" smtClean="0"/>
                        <a:t> </a:t>
                      </a:r>
                      <a:r>
                        <a:rPr lang="en-US" altLang="zh-CN" sz="2800" baseline="0" dirty="0" smtClean="0"/>
                        <a:t>Type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/>
                        <a:t>Accuracy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/>
                        <a:t>Truth</a:t>
                      </a:r>
                      <a:r>
                        <a:rPr lang="zh-CN" altLang="en-US" sz="2800" baseline="0" dirty="0" smtClean="0"/>
                        <a:t> </a:t>
                      </a:r>
                      <a:r>
                        <a:rPr lang="en-US" altLang="zh-CN" sz="2800" baseline="0" dirty="0" smtClean="0"/>
                        <a:t>Positive</a:t>
                      </a:r>
                      <a:r>
                        <a:rPr lang="zh-CN" altLang="en-US" sz="2800" baseline="0" dirty="0" smtClean="0"/>
                        <a:t> </a:t>
                      </a:r>
                      <a:r>
                        <a:rPr lang="en-US" altLang="zh-CN" sz="2800" baseline="0" dirty="0" smtClean="0"/>
                        <a:t>Rate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/>
                        <a:t>False</a:t>
                      </a:r>
                      <a:r>
                        <a:rPr lang="zh-CN" altLang="en-US" sz="2800" dirty="0" smtClean="0"/>
                        <a:t> </a:t>
                      </a:r>
                      <a:r>
                        <a:rPr lang="en-US" altLang="zh-CN" sz="2800" dirty="0" smtClean="0"/>
                        <a:t>Positive</a:t>
                      </a:r>
                      <a:r>
                        <a:rPr lang="zh-CN" altLang="en-US" sz="2800" dirty="0" smtClean="0"/>
                        <a:t> </a:t>
                      </a:r>
                      <a:r>
                        <a:rPr lang="en-US" altLang="zh-CN" sz="2800" dirty="0" smtClean="0"/>
                        <a:t>Rate</a:t>
                      </a:r>
                      <a:endParaRPr lang="zh-CN" altLang="en-US" sz="2800" dirty="0"/>
                    </a:p>
                  </a:txBody>
                  <a:tcPr/>
                </a:tc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>
                          <a:latin typeface="+mj-lt"/>
                        </a:rPr>
                        <a:t>Decision</a:t>
                      </a:r>
                      <a:r>
                        <a:rPr lang="zh-CN" altLang="en-US" sz="2800" dirty="0" smtClean="0">
                          <a:latin typeface="+mj-lt"/>
                        </a:rPr>
                        <a:t> </a:t>
                      </a:r>
                      <a:r>
                        <a:rPr lang="en-US" altLang="zh-CN" sz="2800" dirty="0" smtClean="0">
                          <a:latin typeface="+mj-lt"/>
                        </a:rPr>
                        <a:t>Tree</a:t>
                      </a:r>
                      <a:endParaRPr lang="zh-CN" altLang="en-US" sz="2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>
                          <a:latin typeface="+mj-lt"/>
                        </a:rPr>
                        <a:t>DL</a:t>
                      </a:r>
                      <a:endParaRPr lang="zh-CN" altLang="en-US" sz="2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>
                          <a:latin typeface="+mj-lt"/>
                        </a:rPr>
                        <a:t>0.78</a:t>
                      </a:r>
                      <a:endParaRPr lang="zh-CN" altLang="en-US" sz="2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>
                          <a:latin typeface="+mj-lt"/>
                        </a:rPr>
                        <a:t>0.76</a:t>
                      </a:r>
                      <a:endParaRPr lang="zh-CN" altLang="en-US" sz="2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>
                          <a:latin typeface="+mj-lt"/>
                        </a:rPr>
                        <a:t>0.24</a:t>
                      </a:r>
                      <a:endParaRPr lang="zh-CN" altLang="en-US" sz="2800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>
                          <a:latin typeface="+mj-lt"/>
                        </a:rPr>
                        <a:t>UL</a:t>
                      </a:r>
                      <a:endParaRPr lang="zh-CN" altLang="en-US" sz="2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>
                          <a:latin typeface="+mj-lt"/>
                        </a:rPr>
                        <a:t>0.68</a:t>
                      </a:r>
                      <a:endParaRPr lang="zh-CN" altLang="en-US" sz="2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>
                          <a:latin typeface="+mj-lt"/>
                        </a:rPr>
                        <a:t>0.67</a:t>
                      </a:r>
                      <a:endParaRPr lang="zh-CN" altLang="en-US" sz="2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>
                          <a:latin typeface="+mj-lt"/>
                        </a:rPr>
                        <a:t>0.27</a:t>
                      </a:r>
                      <a:endParaRPr lang="zh-CN" altLang="en-US" sz="2800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>
                          <a:latin typeface="+mj-lt"/>
                        </a:rPr>
                        <a:t>DL+UL</a:t>
                      </a:r>
                      <a:endParaRPr lang="zh-CN" altLang="en-US" sz="2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>
                          <a:latin typeface="+mj-lt"/>
                        </a:rPr>
                        <a:t>0.77</a:t>
                      </a:r>
                      <a:endParaRPr lang="zh-CN" altLang="en-US" sz="2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>
                          <a:latin typeface="+mj-lt"/>
                        </a:rPr>
                        <a:t>0.79</a:t>
                      </a:r>
                      <a:endParaRPr lang="zh-CN" altLang="en-US" sz="2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>
                          <a:latin typeface="+mj-lt"/>
                        </a:rPr>
                        <a:t>0.31</a:t>
                      </a:r>
                      <a:endParaRPr lang="zh-CN" altLang="en-US" sz="2800" dirty="0">
                        <a:latin typeface="+mj-l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8877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Decision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Tree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224" y="1690688"/>
            <a:ext cx="7601561" cy="4873625"/>
          </a:xfrm>
        </p:spPr>
      </p:pic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BBB-A986-46DA-9B3A-6C710683F849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410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pPr>
              <a:lnSpc>
                <a:spcPct val="210000"/>
              </a:lnSpc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Methodology</a:t>
            </a: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</a:rPr>
              <a:t>&amp;</a:t>
            </a: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</a:rPr>
              <a:t>Measurement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220000"/>
              </a:lnSpc>
            </a:pP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</a:rPr>
              <a:t>Analysis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&amp; Model</a:t>
            </a:r>
          </a:p>
          <a:p>
            <a:pPr>
              <a:lnSpc>
                <a:spcPct val="200000"/>
              </a:lnSpc>
            </a:pPr>
            <a:r>
              <a:rPr lang="en-US" sz="3200" dirty="0" smtClean="0"/>
              <a:t>Optimization &amp; Future Work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BBB-A986-46DA-9B3A-6C710683F849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78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Three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Steps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Optimization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7904747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kumimoji="1" lang="en-US" altLang="zh-CN" sz="3200" dirty="0" smtClean="0">
                <a:solidFill>
                  <a:srgbClr val="FF0000"/>
                </a:solidFill>
              </a:rPr>
              <a:t>Collect</a:t>
            </a:r>
            <a:r>
              <a:rPr kumimoji="1" lang="zh-CN" altLang="en-US" sz="32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0000"/>
                </a:solidFill>
              </a:rPr>
              <a:t>raw</a:t>
            </a:r>
            <a:r>
              <a:rPr kumimoji="1" lang="zh-CN" altLang="en-US" sz="32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0000"/>
                </a:solidFill>
              </a:rPr>
              <a:t>trace</a:t>
            </a:r>
            <a:r>
              <a:rPr kumimoji="1" lang="zh-CN" altLang="en-US" sz="32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3200" dirty="0" smtClean="0"/>
              <a:t>from the AP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we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want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to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diagnose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and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>
                <a:solidFill>
                  <a:srgbClr val="FF0000"/>
                </a:solidFill>
              </a:rPr>
              <a:t>input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them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to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the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decision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tree</a:t>
            </a:r>
            <a:endParaRPr kumimoji="1" lang="zh-CN" altLang="en-US" sz="3200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kumimoji="1" lang="en-US" altLang="zh-CN" sz="3200" dirty="0" smtClean="0">
                <a:solidFill>
                  <a:srgbClr val="FF0000"/>
                </a:solidFill>
              </a:rPr>
              <a:t>Find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the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slow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branch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and </a:t>
            </a:r>
            <a:r>
              <a:rPr kumimoji="1" lang="en-US" altLang="zh-CN" sz="3200" dirty="0" smtClean="0">
                <a:solidFill>
                  <a:srgbClr val="FF0000"/>
                </a:solidFill>
              </a:rPr>
              <a:t>locate the</a:t>
            </a:r>
            <a:r>
              <a:rPr kumimoji="1" lang="zh-CN" altLang="en-US" sz="32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0000"/>
                </a:solidFill>
              </a:rPr>
              <a:t>candidate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for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optimization.</a:t>
            </a:r>
            <a:r>
              <a:rPr kumimoji="1" lang="zh-CN" altLang="en-US" sz="3200" dirty="0" smtClean="0"/>
              <a:t>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kumimoji="1" lang="en-US" altLang="zh-CN" sz="3200" dirty="0" smtClean="0">
                <a:solidFill>
                  <a:srgbClr val="FF0000"/>
                </a:solidFill>
              </a:rPr>
              <a:t>Reconfigure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the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AP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to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change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the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value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of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certain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split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criterion.</a:t>
            </a:r>
            <a:r>
              <a:rPr kumimoji="1" lang="zh-CN" altLang="en-US" sz="3200" dirty="0" smtClean="0"/>
              <a:t> </a:t>
            </a:r>
            <a:endParaRPr kumimoji="1" lang="zh-CN" altLang="en-US" sz="32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BBB-A986-46DA-9B3A-6C710683F849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936" y="0"/>
            <a:ext cx="3578064" cy="229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517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标题 1"/>
          <p:cNvSpPr>
            <a:spLocks noGrp="1"/>
          </p:cNvSpPr>
          <p:nvPr>
            <p:ph type="title"/>
          </p:nvPr>
        </p:nvSpPr>
        <p:spPr>
          <a:xfrm>
            <a:off x="50919" y="28894"/>
            <a:ext cx="10515600" cy="1325563"/>
          </a:xfrm>
        </p:spPr>
        <p:txBody>
          <a:bodyPr/>
          <a:lstStyle/>
          <a:p>
            <a:r>
              <a:rPr kumimoji="1" lang="en-US" altLang="zh-CN" dirty="0" smtClean="0"/>
              <a:t>Case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Study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BBB-A986-46DA-9B3A-6C710683F849}" type="slidenum">
              <a:rPr lang="en-US" smtClean="0"/>
              <a:pPr/>
              <a:t>38</a:t>
            </a:fld>
            <a:endParaRPr lang="en-US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custDataLst>
              <p:custData r:id="rId2"/>
            </p:custDataLst>
            <p:extLst>
              <p:ext uri="{D42A27DB-BD31-4B8C-83A1-F6EECF244321}">
                <p14:modId xmlns:p14="http://schemas.microsoft.com/office/powerpoint/2010/main" val="834673684"/>
              </p:ext>
            </p:extLst>
          </p:nvPr>
        </p:nvGraphicFramePr>
        <p:xfrm>
          <a:off x="1997174" y="734092"/>
          <a:ext cx="11075101" cy="11666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8" name="Visio" r:id="rId5" imgW="13163497" imgH="13868277" progId="Visio.Drawing.15">
                  <p:embed/>
                </p:oleObj>
              </mc:Choice>
              <mc:Fallback>
                <p:oleObj name="Visio" r:id="rId5" imgW="13163497" imgH="138682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97174" y="734092"/>
                        <a:ext cx="11075101" cy="11666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692374" y="0"/>
            <a:ext cx="1525226" cy="1477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TPR = 54Mbps</a:t>
            </a:r>
          </a:p>
          <a:p>
            <a:r>
              <a:rPr lang="en-US" dirty="0" smtClean="0"/>
              <a:t>AU = 0.6</a:t>
            </a:r>
          </a:p>
          <a:p>
            <a:r>
              <a:rPr lang="en-US" dirty="0" smtClean="0"/>
              <a:t>RSSI = -45</a:t>
            </a:r>
          </a:p>
          <a:p>
            <a:r>
              <a:rPr lang="en-US" dirty="0" smtClean="0"/>
              <a:t>RR = 0.5</a:t>
            </a:r>
          </a:p>
          <a:p>
            <a:r>
              <a:rPr lang="en-US" dirty="0" smtClean="0"/>
              <a:t>RPR = 6Mbps</a:t>
            </a:r>
            <a:endParaRPr lang="en-US" dirty="0"/>
          </a:p>
        </p:txBody>
      </p:sp>
      <p:sp>
        <p:nvSpPr>
          <p:cNvPr id="18" name="椭圆 6"/>
          <p:cNvSpPr/>
          <p:nvPr/>
        </p:nvSpPr>
        <p:spPr>
          <a:xfrm>
            <a:off x="5423539" y="47051"/>
            <a:ext cx="849932" cy="3590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6"/>
          <p:cNvSpPr/>
          <p:nvPr/>
        </p:nvSpPr>
        <p:spPr>
          <a:xfrm>
            <a:off x="4310460" y="981481"/>
            <a:ext cx="871143" cy="3660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844774" y="152400"/>
            <a:ext cx="1461106" cy="14773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TPR = 6 Mbps</a:t>
            </a:r>
          </a:p>
          <a:p>
            <a:r>
              <a:rPr lang="en-US" dirty="0" smtClean="0"/>
              <a:t>AU = 0.</a:t>
            </a:r>
            <a:r>
              <a:rPr lang="en-US" altLang="zh-CN" dirty="0" smtClean="0"/>
              <a:t>3</a:t>
            </a:r>
            <a:endParaRPr lang="en-US" dirty="0" smtClean="0"/>
          </a:p>
          <a:p>
            <a:r>
              <a:rPr lang="en-US" dirty="0" smtClean="0"/>
              <a:t>RSSI = -45</a:t>
            </a:r>
          </a:p>
          <a:p>
            <a:r>
              <a:rPr lang="en-US" dirty="0" smtClean="0"/>
              <a:t>RR = 0.5</a:t>
            </a:r>
          </a:p>
          <a:p>
            <a:r>
              <a:rPr lang="en-US" dirty="0" smtClean="0"/>
              <a:t>RPR = 6Mbps</a:t>
            </a:r>
            <a:endParaRPr lang="en-US" dirty="0"/>
          </a:p>
        </p:txBody>
      </p:sp>
      <p:sp>
        <p:nvSpPr>
          <p:cNvPr id="25" name="椭圆 6"/>
          <p:cNvSpPr/>
          <p:nvPr/>
        </p:nvSpPr>
        <p:spPr>
          <a:xfrm>
            <a:off x="4310459" y="1013564"/>
            <a:ext cx="871143" cy="3660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6"/>
          <p:cNvSpPr/>
          <p:nvPr/>
        </p:nvSpPr>
        <p:spPr>
          <a:xfrm>
            <a:off x="4426345" y="1854620"/>
            <a:ext cx="871143" cy="3660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6"/>
          <p:cNvSpPr/>
          <p:nvPr/>
        </p:nvSpPr>
        <p:spPr>
          <a:xfrm>
            <a:off x="5466300" y="287453"/>
            <a:ext cx="817784" cy="3228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Rectangle 25"/>
          <p:cNvSpPr/>
          <p:nvPr/>
        </p:nvSpPr>
        <p:spPr>
          <a:xfrm>
            <a:off x="4400356" y="152400"/>
            <a:ext cx="449179" cy="51070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053263" y="129600"/>
            <a:ext cx="510913" cy="4601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951" y="7868023"/>
            <a:ext cx="8253984" cy="1127760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4523874" y="3834063"/>
            <a:ext cx="1040302" cy="600322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4523874" y="2992305"/>
            <a:ext cx="890338" cy="556071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5289314" y="1689463"/>
            <a:ext cx="1040302" cy="600322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6291462" y="1029406"/>
            <a:ext cx="1040302" cy="600322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4788568" y="611455"/>
            <a:ext cx="1040302" cy="600322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8233040" y="4602295"/>
            <a:ext cx="1040302" cy="675558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273342" y="3858261"/>
            <a:ext cx="1423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&gt; 78Mbps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414212" y="2349520"/>
            <a:ext cx="1423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&gt; </a:t>
            </a:r>
            <a:r>
              <a:rPr lang="en-US" sz="2400" dirty="0" smtClean="0">
                <a:solidFill>
                  <a:srgbClr val="FF0000"/>
                </a:solidFill>
              </a:rPr>
              <a:t>68Mbps</a:t>
            </a:r>
            <a:endParaRPr 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902485"/>
              </p:ext>
            </p:extLst>
          </p:nvPr>
        </p:nvGraphicFramePr>
        <p:xfrm>
          <a:off x="1058782" y="5526406"/>
          <a:ext cx="841943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1943"/>
                <a:gridCol w="841943"/>
                <a:gridCol w="841943"/>
                <a:gridCol w="841943"/>
                <a:gridCol w="841943"/>
                <a:gridCol w="841943"/>
                <a:gridCol w="841943"/>
                <a:gridCol w="841943"/>
                <a:gridCol w="841943"/>
                <a:gridCol w="84194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branch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b13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before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2" name="Rectangle 41"/>
          <p:cNvSpPr/>
          <p:nvPr/>
        </p:nvSpPr>
        <p:spPr>
          <a:xfrm>
            <a:off x="1997174" y="5898000"/>
            <a:ext cx="641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0.1%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826137" y="5898000"/>
            <a:ext cx="641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0.8%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705262" y="5902651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3%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501050" y="5902651"/>
            <a:ext cx="583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58%</a:t>
            </a:r>
          </a:p>
        </p:txBody>
      </p:sp>
      <p:sp>
        <p:nvSpPr>
          <p:cNvPr id="46" name="Rectangle 45"/>
          <p:cNvSpPr/>
          <p:nvPr/>
        </p:nvSpPr>
        <p:spPr>
          <a:xfrm>
            <a:off x="5427986" y="589800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7" name="Rectangle 46"/>
          <p:cNvSpPr/>
          <p:nvPr/>
        </p:nvSpPr>
        <p:spPr>
          <a:xfrm>
            <a:off x="6170091" y="5898000"/>
            <a:ext cx="641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6.7%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952493" y="5898000"/>
            <a:ext cx="758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13.4%</a:t>
            </a:r>
          </a:p>
        </p:txBody>
      </p:sp>
      <p:sp>
        <p:nvSpPr>
          <p:cNvPr id="49" name="Rectangle 48"/>
          <p:cNvSpPr/>
          <p:nvPr/>
        </p:nvSpPr>
        <p:spPr>
          <a:xfrm>
            <a:off x="7863434" y="5898000"/>
            <a:ext cx="641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4.2%</a:t>
            </a:r>
          </a:p>
        </p:txBody>
      </p:sp>
      <p:sp>
        <p:nvSpPr>
          <p:cNvPr id="50" name="Rectangle 49"/>
          <p:cNvSpPr/>
          <p:nvPr/>
        </p:nvSpPr>
        <p:spPr>
          <a:xfrm>
            <a:off x="8649426" y="5880838"/>
            <a:ext cx="758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13.8%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037280" y="6258946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0%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866243" y="6258946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0%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3745368" y="626359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4541156" y="6263597"/>
            <a:ext cx="641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0.5%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5468092" y="6258946"/>
            <a:ext cx="59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61.2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6210197" y="6258946"/>
            <a:ext cx="641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0.4%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6992599" y="6258946"/>
            <a:ext cx="641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3.5%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903540" y="6258946"/>
            <a:ext cx="641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0.4%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8689532" y="6241784"/>
            <a:ext cx="583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34%</a:t>
            </a:r>
            <a:endParaRPr lang="en-US" dirty="0"/>
          </a:p>
        </p:txBody>
      </p:sp>
      <p:sp>
        <p:nvSpPr>
          <p:cNvPr id="61" name="Oval 60"/>
          <p:cNvSpPr/>
          <p:nvPr/>
        </p:nvSpPr>
        <p:spPr>
          <a:xfrm>
            <a:off x="5495427" y="3061024"/>
            <a:ext cx="890338" cy="556071"/>
          </a:xfrm>
          <a:prstGeom prst="ellipse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4337297" y="5880887"/>
            <a:ext cx="885823" cy="360897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5279753" y="6260877"/>
            <a:ext cx="785974" cy="378050"/>
          </a:xfrm>
          <a:prstGeom prst="ellipse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755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7 L 4.16667E-7 -3.7037E-7 C 0.00404 0.00023 0.00794 0.00069 0.01211 0.00069 C 0.02448 0.00069 0.03672 0.00046 0.04909 0.00023 C 0.05143 0.00023 0.05365 -3.7037E-7 0.05586 -3.7037E-7 C 0.06133 -0.00023 0.06706 -0.00046 0.07266 -0.00046 C 0.07383 -0.00069 0.07487 -0.00069 0.07604 -0.00069 C 0.12448 -0.00069 0.08854 -0.00069 0.11081 -3.7037E-7 C 0.11641 -3.7037E-7 0.12187 0.00023 0.12747 0.00023 C 0.13138 0.00046 0.13516 0.00069 0.1388 0.00093 C 0.14036 0.00116 0.1418 0.00139 0.14323 0.00139 C 0.14583 0.00162 0.14844 0.00162 0.15117 0.00185 L 0.15781 0.00255 C 0.15898 0.00278 0.16003 0.00301 0.1612 0.00301 C 0.18698 0.00347 0.17161 0.00324 0.20716 0.0037 C 0.20898 0.0037 0.21094 0.00394 0.21263 0.00417 C 0.21406 0.00417 0.21497 0.0044 0.21615 0.0044 C 0.22552 0.00463 0.23477 0.00463 0.24414 0.00486 C 0.24518 0.00509 0.24635 0.00532 0.24753 0.00556 C 0.24857 0.00579 0.24974 0.00579 0.25078 0.00602 C 0.25495 0.00648 0.25391 0.00625 0.25664 0.00625 L 0.25664 0.00648 " pathEditMode="relative" rAng="0" ptsTypes="AAAAAAAAAAAAAAAAAAAAAA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26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664 0.00648 L 0.25664 0.00671 C 0.25612 0.01991 0.25638 0.03333 0.25521 0.04676 C 0.25495 0.05023 0.25326 0.05278 0.25261 0.05602 C 0.25196 0.05972 0.25209 0.06342 0.2513 0.06713 C 0.25078 0.06967 0.24961 0.07199 0.2487 0.0743 C 0.24662 0.07963 0.24284 0.08611 0.23946 0.08912 C 0.23815 0.09051 0.23698 0.0919 0.23555 0.09282 C 0.23438 0.09375 0.23294 0.09398 0.23164 0.09491 C 0.22904 0.09722 0.22683 0.10116 0.2237 0.10208 C 0.21914 0.10347 0.21628 0.10417 0.21185 0.10579 C 0.21055 0.10625 0.20938 0.10764 0.20794 0.10764 C 0.20052 0.1081 0.1931 0.10764 0.18568 0.10764 L 0.18568 0.10787 " pathEditMode="relative" rAng="0" ptsTypes="AAAAAAAAAAAAAA">
                                      <p:cBhvr>
                                        <p:cTn id="1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55" y="506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568 0.09398 L 0.18568 0.0956 C 0.18255 0.0993 0.1806 0.10949 0.17761 0.11551 C 0.17643 0.11921 0.17474 0.11921 0.17305 0.11921 L 0.05326 0.12361 C 0.05169 0.12523 0.05026 0.12731 0.0487 0.12731 C 0.04766 0.12893 0.04675 0.13125 0.04544 0.13125 C 0.03503 0.13333 0.02422 0.13333 0.01354 0.13542 C -0.02526 0.14514 0.04206 0.12731 -0.04127 0.14352 C -0.09166 0.15185 -0.04284 0.14907 -0.075 0.14907 L -0.075 0.15185 " pathEditMode="relative" rAng="0" ptsTypes="AAAAAAAAAAA">
                                      <p:cBhvr>
                                        <p:cTn id="2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34" y="289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-1.11111E-6 L -0.0013 0.00023 C 0.0026 0.0007 0.00638 0.00208 0.01041 0.00208 C 0.02213 0.00232 0.03385 0.00162 0.0457 0.00116 C 0.04791 0.00093 0.05 0.00023 0.05208 -1.11111E-6 C 0.05742 -0.00046 0.06276 -0.00069 0.06823 -0.00116 C 0.06927 -0.00162 0.07018 -0.00208 0.07135 -0.00208 C 0.11771 -0.00208 0.0832 -0.00208 0.10456 -1.11111E-6 C 0.10989 0.00046 0.11523 0.0007 0.1207 0.00116 C 0.12422 0.00185 0.12786 0.00232 0.13138 0.00324 C 0.13281 0.00347 0.13424 0.00417 0.13554 0.0044 C 0.13815 0.00486 0.14062 0.00509 0.1431 0.00533 L 0.14961 0.00764 C 0.15065 0.0081 0.15169 0.00857 0.15273 0.0088 C 0.17747 0.01042 0.16263 0.00972 0.19674 0.01088 C 0.19844 0.01134 0.20026 0.01158 0.20195 0.01204 C 0.20312 0.01227 0.20403 0.01296 0.20521 0.0132 C 0.21419 0.01366 0.22304 0.01389 0.2319 0.01412 C 0.23307 0.01505 0.23411 0.01574 0.23528 0.01644 C 0.2362 0.0169 0.23737 0.01713 0.23841 0.01736 C 0.24245 0.01875 0.2414 0.01852 0.24388 0.01852 L 0.24388 0.01875 " pathEditMode="relative" rAng="0" ptsTypes="AAAAAAAAAAAAAAAAAAAAAA">
                                      <p:cBhvr>
                                        <p:cTn id="3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53" y="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414 0.00509 L 0.24414 0.00533 C 0.24349 0.01597 0.24375 0.02685 0.24258 0.03773 C 0.24232 0.04051 0.24062 0.04259 0.23997 0.04514 C 0.23932 0.04815 0.23945 0.05116 0.23867 0.05417 C 0.23815 0.05625 0.23685 0.0581 0.23594 0.06019 C 0.23385 0.06435 0.22995 0.06968 0.22656 0.07199 C 0.22526 0.07315 0.22396 0.07431 0.22252 0.075 C 0.22135 0.0757 0.21992 0.07616 0.21862 0.07662 C 0.21588 0.07847 0.21367 0.08195 0.21041 0.08264 C 0.20586 0.08357 0.20286 0.08426 0.19844 0.08542 C 0.197 0.08588 0.19583 0.08704 0.1944 0.08704 C 0.18685 0.0875 0.17929 0.08704 0.17174 0.08704 L 0.17174 0.08727 " pathEditMode="relative" rAng="0" ptsTypes="AAAAAAAAAAAAAA">
                                      <p:cBhvr>
                                        <p:cTn id="4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20" y="4097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083 0.08033 L 0.17083 0.08056 C 0.17122 0.10347 0.17122 0.12708 0.17213 0.15023 C 0.17213 0.15278 0.17344 0.15486 0.17344 0.15741 C 0.17344 0.17454 0.17226 0.19167 0.17213 0.2088 C 0.17187 0.22361 0.17213 0.23843 0.17213 0.25324 L 0.17213 0.25347 L 0.17213 0.25324 " pathEditMode="relative" rAng="0" ptsTypes="AAAAAAAA">
                                      <p:cBhvr>
                                        <p:cTn id="5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8657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13 0.25324 L 0.17213 0.25695 C 0.16979 0.25695 0.16237 0.27755 0.15859 0.28519 C 0.15403 0.28958 0.1457 0.29398 0.14219 0.29398 L 0.12656 0.29792 C 0.12331 0.29792 0.12018 0.30232 0.11679 0.30232 C 0.11068 0.30648 0.10508 0.31019 0.09909 0.31458 L 0.05052 0.31852 C 0.03568 0.33519 0.05273 0.31852 0.01979 0.32662 C 0.01445 0.33079 0.01484 0.33519 0.00976 0.33982 C 0.00416 0.34352 -0.00196 0.34745 -0.00755 0.34745 L -0.03959 0.35602 C -0.04297 0.35602 -0.04636 0.35602 -0.04961 0.35972 C -0.06211 0.36806 -0.04662 0.36412 -0.06615 0.36806 C -0.06836 0.37315 -0.07057 0.36806 -0.0724 0.36806 L -0.0724 0.37315 " pathEditMode="relative" rAng="0" ptsTypes="AAAAAAAAAAAAAAAA">
                                      <p:cBhvr>
                                        <p:cTn id="6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27" y="5995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2.22222E-6 L -3.125E-6 2.22222E-6 C -0.00052 0.02014 -0.00065 0.04051 -0.00143 0.06065 C -0.00156 0.06458 -0.00195 0.06875 -0.00273 0.07245 C -0.00326 0.075 -0.00456 0.07685 -0.00534 0.0794 C -0.0069 0.08518 -0.00612 0.08889 -0.00924 0.09352 C -0.01042 0.09491 -0.01185 0.09514 -0.01315 0.09583 C -0.01536 0.09977 -0.01719 0.1044 -0.01979 0.10741 C -0.02109 0.10903 -0.02253 0.11042 -0.0237 0.11227 C -0.02643 0.11597 -0.02708 0.11875 -0.02904 0.12384 C -0.02943 0.12708 -0.02982 0.13009 -0.03034 0.13333 C -0.03411 0.15671 -0.02878 0.12037 -0.03294 0.14954 C -0.03372 0.16273 -0.03385 0.17037 -0.03555 0.18241 C -0.03594 0.18472 -0.03646 0.18704 -0.03685 0.18935 C -0.03737 0.19722 -0.03763 0.20509 -0.03815 0.21273 C -0.03854 0.21759 -0.03945 0.22199 -0.03945 0.22685 C -0.03945 0.24467 -0.03867 0.26273 -0.03815 0.28055 C -0.03802 0.29606 -0.03477 0.42917 -0.03815 0.48426 C -0.03867 0.49213 -0.03997 0.49977 -0.04089 0.50764 C -0.04128 0.51227 -0.0418 0.5169 -0.04219 0.52153 C -0.04258 0.52778 -0.04258 0.53426 -0.04349 0.54028 C -0.04388 0.54375 -0.04518 0.54653 -0.04609 0.54977 C -0.04648 0.55278 -0.04674 0.55602 -0.0474 0.55903 C -0.04805 0.56157 -0.04896 0.56389 -0.05 0.56597 C -0.05312 0.57245 -0.05534 0.575 -0.05924 0.58009 C -0.06406 0.59305 -0.05911 0.58287 -0.06576 0.58935 C -0.06862 0.59213 -0.0737 0.59884 -0.0737 0.59884 C -0.07409 0.60185 -0.07435 0.60509 -0.075 0.6081 C -0.07565 0.61065 -0.07695 0.61273 -0.0776 0.61528 C -0.07826 0.61736 -0.07852 0.61991 -0.07891 0.62222 L -0.08021 0.63634 L -0.08021 0.63634 " pathEditMode="relative" ptsTypes="AAAAAAAAAAAAAAAAAAAAAAAAAAAAAAAA">
                                      <p:cBhvr>
                                        <p:cTn id="7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169 0.06852 0.0013 0.03426 0.0013 0.10278 L 0.0013 0.10278 L 0.12226 0.15186 L 0.23424 0.14954 L 0.23151 0.24561 L 0.16836 0.24306 L 0.16966 0.48635 " pathEditMode="relative" ptsTypes="AAAAAAAAA">
                                      <p:cBhvr>
                                        <p:cTn id="8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8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5" grpId="2" animBg="1"/>
      <p:bldP spid="15" grpId="3" animBg="1"/>
      <p:bldP spid="18" grpId="0" animBg="1"/>
      <p:bldP spid="18" grpId="1" animBg="1"/>
      <p:bldP spid="19" grpId="0" animBg="1"/>
      <p:bldP spid="19" grpId="1" animBg="1"/>
      <p:bldP spid="24" grpId="0" animBg="1"/>
      <p:bldP spid="24" grpId="1" animBg="1"/>
      <p:bldP spid="24" grpId="2" animBg="1"/>
      <p:bldP spid="24" grpId="3" animBg="1"/>
      <p:bldP spid="24" grpId="4" animBg="1"/>
      <p:bldP spid="25" grpId="0" animBg="1"/>
      <p:bldP spid="25" grpId="1" animBg="1"/>
      <p:bldP spid="22" grpId="0" animBg="1"/>
      <p:bldP spid="22" grpId="1" animBg="1"/>
      <p:bldP spid="23" grpId="0" animBg="1"/>
      <p:bldP spid="23" grpId="1" animBg="1"/>
      <p:bldP spid="26" grpId="0" animBg="1"/>
      <p:bldP spid="26" grpId="1" animBg="1"/>
      <p:bldP spid="27" grpId="0" animBg="1"/>
      <p:bldP spid="27" grpId="1" animBg="1"/>
      <p:bldP spid="29" grpId="0" animBg="1"/>
      <p:bldP spid="30" grpId="0" animBg="1"/>
      <p:bldP spid="31" grpId="0" animBg="1"/>
      <p:bldP spid="31" grpId="1" animBg="1"/>
      <p:bldP spid="32" grpId="0" animBg="1"/>
      <p:bldP spid="33" grpId="0" animBg="1"/>
      <p:bldP spid="34" grpId="0" animBg="1"/>
      <p:bldP spid="35" grpId="0"/>
      <p:bldP spid="35" grpId="1"/>
      <p:bldP spid="36" grpId="0"/>
      <p:bldP spid="36" grpId="1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1" grpId="0" animBg="1"/>
      <p:bldP spid="62" grpId="0" animBg="1"/>
      <p:bldP spid="6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BBB-A986-46DA-9B3A-6C710683F849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43" y="1353621"/>
            <a:ext cx="9666357" cy="3027043"/>
          </a:xfrm>
          <a:prstGeom prst="rect">
            <a:avLst/>
          </a:prstGeom>
        </p:spPr>
      </p:pic>
      <p:sp>
        <p:nvSpPr>
          <p:cNvPr id="9" name="标题 1"/>
          <p:cNvSpPr txBox="1">
            <a:spLocks/>
          </p:cNvSpPr>
          <p:nvPr/>
        </p:nvSpPr>
        <p:spPr>
          <a:xfrm>
            <a:off x="50919" y="288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 smtClean="0"/>
              <a:t>Case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Study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1: </a:t>
            </a:r>
            <a:r>
              <a:rPr kumimoji="1" lang="en-US" altLang="zh-CN" dirty="0"/>
              <a:t>Relocate the AP</a:t>
            </a:r>
            <a:endParaRPr kumimoji="1" lang="zh-CN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1447800" y="4379828"/>
            <a:ext cx="85344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 CDF of OAP DL one week before and one week after optimization under the guidance of decision tree.</a:t>
            </a:r>
          </a:p>
          <a:p>
            <a:r>
              <a:rPr lang="en-US" sz="2800" dirty="0"/>
              <a:t> 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4686300" y="2487530"/>
            <a:ext cx="1104900" cy="0"/>
          </a:xfrm>
          <a:prstGeom prst="line">
            <a:avLst/>
          </a:prstGeom>
          <a:ln w="60325">
            <a:solidFill>
              <a:srgbClr val="FF000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842334" y="2225920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50ms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56635" y="2225920"/>
            <a:ext cx="9781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</a:t>
            </a:r>
            <a:r>
              <a:rPr lang="en-US" sz="2800" dirty="0" smtClean="0">
                <a:solidFill>
                  <a:srgbClr val="FF0000"/>
                </a:solidFill>
              </a:rPr>
              <a:t>0ms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2198" y="5582918"/>
            <a:ext cx="30907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5</a:t>
            </a:r>
            <a:r>
              <a:rPr lang="en-US" altLang="zh-CN" sz="3200" dirty="0" smtClean="0">
                <a:solidFill>
                  <a:srgbClr val="FF0000"/>
                </a:solidFill>
              </a:rPr>
              <a:t>X improvement!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22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BBB-A986-46DA-9B3A-6C710683F84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WiFi</a:t>
            </a:r>
            <a:r>
              <a:rPr lang="en-US" dirty="0" smtClean="0"/>
              <a:t> performance is far from satisfaction</a:t>
            </a:r>
            <a:endParaRPr lang="en-US" dirty="0"/>
          </a:p>
        </p:txBody>
      </p:sp>
      <p:sp>
        <p:nvSpPr>
          <p:cNvPr id="10" name="椭圆 9"/>
          <p:cNvSpPr/>
          <p:nvPr/>
        </p:nvSpPr>
        <p:spPr>
          <a:xfrm>
            <a:off x="7620000" y="1790700"/>
            <a:ext cx="1885950" cy="1885950"/>
          </a:xfrm>
          <a:prstGeom prst="ellipse">
            <a:avLst/>
          </a:prstGeom>
          <a:noFill/>
          <a:ln w="171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7924800" y="2076450"/>
            <a:ext cx="1295400" cy="1295400"/>
          </a:xfrm>
          <a:prstGeom prst="ellipse">
            <a:avLst/>
          </a:prstGeom>
          <a:solidFill>
            <a:srgbClr val="FFC000"/>
          </a:solidFill>
          <a:ln w="1714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b="1" dirty="0">
              <a:solidFill>
                <a:schemeClr val="tx1"/>
              </a:solidFill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998400" y="2335271"/>
            <a:ext cx="11481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800" b="1" dirty="0" smtClean="0">
                <a:latin typeface="Impact" charset="0"/>
                <a:ea typeface="Impact" charset="0"/>
                <a:cs typeface="Impact" charset="0"/>
              </a:rPr>
              <a:t>47%</a:t>
            </a:r>
            <a:endParaRPr kumimoji="1" lang="zh-CN" altLang="en-US" sz="4800" b="1" dirty="0"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019300" y="1784539"/>
            <a:ext cx="271260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smtClean="0">
                <a:latin typeface="Impact" charset="0"/>
                <a:ea typeface="Impact" charset="0"/>
                <a:cs typeface="Impact" charset="0"/>
              </a:rPr>
              <a:t>PAGE</a:t>
            </a:r>
            <a:r>
              <a:rPr kumimoji="1" lang="zh-CN" altLang="en-US" sz="3200" b="1" dirty="0" smtClean="0">
                <a:latin typeface="Impact" charset="0"/>
                <a:ea typeface="Impact" charset="0"/>
                <a:cs typeface="Impact" charset="0"/>
              </a:rPr>
              <a:t> </a:t>
            </a:r>
            <a:r>
              <a:rPr kumimoji="1" lang="en-US" altLang="zh-CN" sz="3200" b="1" dirty="0" smtClean="0">
                <a:latin typeface="Impact" charset="0"/>
                <a:ea typeface="Impact" charset="0"/>
                <a:cs typeface="Impact" charset="0"/>
              </a:rPr>
              <a:t>LOAD</a:t>
            </a:r>
            <a:r>
              <a:rPr kumimoji="1" lang="zh-CN" altLang="en-US" sz="3200" b="1" dirty="0" smtClean="0">
                <a:latin typeface="Impact" charset="0"/>
                <a:ea typeface="Impact" charset="0"/>
                <a:cs typeface="Impact" charset="0"/>
              </a:rPr>
              <a:t> </a:t>
            </a:r>
            <a:r>
              <a:rPr kumimoji="1" lang="en-US" altLang="zh-CN" sz="3200" b="1" dirty="0" smtClean="0">
                <a:latin typeface="Impact" charset="0"/>
                <a:ea typeface="Impact" charset="0"/>
                <a:cs typeface="Impact" charset="0"/>
              </a:rPr>
              <a:t>TIME</a:t>
            </a:r>
            <a:endParaRPr kumimoji="1" lang="zh-CN" altLang="en-US" sz="3200" b="1" dirty="0" smtClean="0">
              <a:latin typeface="Impact" charset="0"/>
              <a:ea typeface="Impact" charset="0"/>
              <a:cs typeface="Impact" charset="0"/>
            </a:endParaRPr>
          </a:p>
          <a:p>
            <a:r>
              <a:rPr kumimoji="1" lang="zh-CN" altLang="en-US" sz="3200" b="1" dirty="0" smtClean="0">
                <a:latin typeface="Impact" charset="0"/>
                <a:ea typeface="Impact" charset="0"/>
                <a:cs typeface="Impact" charset="0"/>
              </a:rPr>
              <a:t> </a:t>
            </a:r>
            <a:r>
              <a:rPr kumimoji="1" lang="en-US" altLang="zh-CN" sz="3200" b="1" dirty="0" smtClean="0">
                <a:solidFill>
                  <a:srgbClr val="FFC000"/>
                </a:solidFill>
                <a:latin typeface="Impact" charset="0"/>
                <a:ea typeface="Impact" charset="0"/>
                <a:cs typeface="Impact" charset="0"/>
              </a:rPr>
              <a:t>&gt;</a:t>
            </a:r>
            <a:r>
              <a:rPr kumimoji="1" lang="zh-CN" altLang="en-US" sz="3200" b="1" dirty="0" smtClean="0">
                <a:solidFill>
                  <a:srgbClr val="FFC000"/>
                </a:solidFill>
                <a:latin typeface="Impact" charset="0"/>
                <a:ea typeface="Impact" charset="0"/>
                <a:cs typeface="Impact" charset="0"/>
              </a:rPr>
              <a:t> </a:t>
            </a:r>
            <a:r>
              <a:rPr kumimoji="1" lang="en-US" altLang="zh-CN" sz="3200" b="1" dirty="0" smtClean="0">
                <a:solidFill>
                  <a:srgbClr val="FFC000"/>
                </a:solidFill>
                <a:latin typeface="Impact" charset="0"/>
                <a:ea typeface="Impact" charset="0"/>
                <a:cs typeface="Impact" charset="0"/>
              </a:rPr>
              <a:t>3</a:t>
            </a:r>
            <a:r>
              <a:rPr kumimoji="1" lang="zh-CN" altLang="en-US" sz="3200" b="1" dirty="0" smtClean="0">
                <a:solidFill>
                  <a:srgbClr val="FFC000"/>
                </a:solidFill>
                <a:latin typeface="Impact" charset="0"/>
                <a:ea typeface="Impact" charset="0"/>
                <a:cs typeface="Impact" charset="0"/>
              </a:rPr>
              <a:t> </a:t>
            </a:r>
            <a:r>
              <a:rPr kumimoji="1" lang="en-US" altLang="zh-CN" sz="3200" b="1" dirty="0" smtClean="0">
                <a:solidFill>
                  <a:srgbClr val="FFC000"/>
                </a:solidFill>
                <a:latin typeface="Impact" charset="0"/>
                <a:ea typeface="Impact" charset="0"/>
                <a:cs typeface="Impact" charset="0"/>
              </a:rPr>
              <a:t>SECONDS</a:t>
            </a:r>
            <a:endParaRPr kumimoji="1" lang="zh-CN" altLang="en-US" sz="3200" b="1" dirty="0" smtClean="0">
              <a:solidFill>
                <a:srgbClr val="FFC000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61592" y="5632589"/>
            <a:ext cx="27703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USES</a:t>
            </a:r>
            <a:r>
              <a:rPr kumimoji="1" lang="zh-CN" altLang="en-US" sz="20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r>
              <a:rPr kumimoji="1" lang="en-US" altLang="zh-CN" sz="20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WILL</a:t>
            </a:r>
            <a:r>
              <a:rPr kumimoji="1" lang="zh-CN" altLang="en-US" sz="20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</a:p>
          <a:p>
            <a:r>
              <a:rPr kumimoji="1" lang="en-US" altLang="zh-CN" sz="20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ABANDON</a:t>
            </a:r>
            <a:r>
              <a:rPr kumimoji="1" lang="zh-CN" altLang="en-US" sz="20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r>
              <a:rPr kumimoji="1" lang="en-US" altLang="zh-CN" sz="20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THE</a:t>
            </a:r>
            <a:r>
              <a:rPr kumimoji="1" lang="zh-CN" altLang="en-US" sz="20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r>
              <a:rPr kumimoji="1" lang="en-US" altLang="zh-CN" sz="2000" dirty="0" smtClean="0">
                <a:latin typeface="Adobe Gothic Std B" charset="-127"/>
                <a:ea typeface="Adobe Gothic Std B" charset="-127"/>
                <a:cs typeface="Adobe Gothic Std B" charset="-127"/>
              </a:rPr>
              <a:t>PAGES</a:t>
            </a:r>
            <a:endParaRPr kumimoji="1" lang="zh-CN" altLang="en-US" sz="2000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2438400" y="3600450"/>
            <a:ext cx="1885950" cy="1885950"/>
          </a:xfrm>
          <a:prstGeom prst="ellipse">
            <a:avLst/>
          </a:prstGeom>
          <a:noFill/>
          <a:ln w="171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743200" y="3886200"/>
            <a:ext cx="1295400" cy="1295400"/>
          </a:xfrm>
          <a:prstGeom prst="ellipse">
            <a:avLst/>
          </a:prstGeom>
          <a:solidFill>
            <a:srgbClr val="FFC000"/>
          </a:solidFill>
          <a:ln w="1714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b="1" dirty="0">
              <a:solidFill>
                <a:schemeClr val="tx1"/>
              </a:solidFill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766370" y="4145021"/>
            <a:ext cx="12490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800" b="1" dirty="0" smtClean="0">
                <a:latin typeface="Impact" charset="0"/>
                <a:ea typeface="Impact" charset="0"/>
                <a:cs typeface="Impact" charset="0"/>
              </a:rPr>
              <a:t>40%</a:t>
            </a:r>
            <a:endParaRPr kumimoji="1" lang="zh-CN" altLang="en-US" sz="4800" b="1" dirty="0"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212448" y="4909244"/>
            <a:ext cx="271260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smtClean="0">
                <a:latin typeface="Impact" charset="0"/>
                <a:ea typeface="Impact" charset="0"/>
                <a:cs typeface="Impact" charset="0"/>
              </a:rPr>
              <a:t>PAGE</a:t>
            </a:r>
            <a:r>
              <a:rPr kumimoji="1" lang="zh-CN" altLang="en-US" sz="3200" b="1" dirty="0" smtClean="0">
                <a:latin typeface="Impact" charset="0"/>
                <a:ea typeface="Impact" charset="0"/>
                <a:cs typeface="Impact" charset="0"/>
              </a:rPr>
              <a:t> </a:t>
            </a:r>
            <a:r>
              <a:rPr kumimoji="1" lang="en-US" altLang="zh-CN" sz="3200" b="1" dirty="0" smtClean="0">
                <a:latin typeface="Impact" charset="0"/>
                <a:ea typeface="Impact" charset="0"/>
                <a:cs typeface="Impact" charset="0"/>
              </a:rPr>
              <a:t>LOAD</a:t>
            </a:r>
            <a:r>
              <a:rPr kumimoji="1" lang="zh-CN" altLang="en-US" sz="3200" b="1" dirty="0" smtClean="0">
                <a:latin typeface="Impact" charset="0"/>
                <a:ea typeface="Impact" charset="0"/>
                <a:cs typeface="Impact" charset="0"/>
              </a:rPr>
              <a:t> </a:t>
            </a:r>
            <a:r>
              <a:rPr kumimoji="1" lang="en-US" altLang="zh-CN" sz="3200" b="1" dirty="0" smtClean="0">
                <a:latin typeface="Impact" charset="0"/>
                <a:ea typeface="Impact" charset="0"/>
                <a:cs typeface="Impact" charset="0"/>
              </a:rPr>
              <a:t>TIME</a:t>
            </a:r>
            <a:endParaRPr kumimoji="1" lang="zh-CN" altLang="en-US" sz="3200" b="1" dirty="0" smtClean="0">
              <a:latin typeface="Impact" charset="0"/>
              <a:ea typeface="Impact" charset="0"/>
              <a:cs typeface="Impact" charset="0"/>
            </a:endParaRPr>
          </a:p>
          <a:p>
            <a:r>
              <a:rPr kumimoji="1" lang="zh-CN" altLang="en-US" sz="3200" b="1" dirty="0" smtClean="0">
                <a:latin typeface="Impact" charset="0"/>
                <a:ea typeface="Impact" charset="0"/>
                <a:cs typeface="Impact" charset="0"/>
              </a:rPr>
              <a:t> </a:t>
            </a:r>
            <a:r>
              <a:rPr kumimoji="1" lang="en-US" altLang="zh-CN" sz="3200" b="1" dirty="0" smtClean="0">
                <a:solidFill>
                  <a:srgbClr val="FFC000"/>
                </a:solidFill>
                <a:latin typeface="Impact" charset="0"/>
                <a:ea typeface="Impact" charset="0"/>
                <a:cs typeface="Impact" charset="0"/>
              </a:rPr>
              <a:t>&lt;</a:t>
            </a:r>
            <a:r>
              <a:rPr kumimoji="1" lang="zh-CN" altLang="en-US" sz="3200" b="1" dirty="0" smtClean="0">
                <a:solidFill>
                  <a:srgbClr val="FFC000"/>
                </a:solidFill>
                <a:latin typeface="Impact" charset="0"/>
                <a:ea typeface="Impact" charset="0"/>
                <a:cs typeface="Impact" charset="0"/>
              </a:rPr>
              <a:t> </a:t>
            </a:r>
            <a:r>
              <a:rPr kumimoji="1" lang="en-US" altLang="zh-CN" sz="3200" b="1" dirty="0">
                <a:solidFill>
                  <a:srgbClr val="FFC000"/>
                </a:solidFill>
                <a:latin typeface="Impact" charset="0"/>
                <a:ea typeface="Impact" charset="0"/>
                <a:cs typeface="Impact" charset="0"/>
              </a:rPr>
              <a:t>2</a:t>
            </a:r>
            <a:r>
              <a:rPr kumimoji="1" lang="zh-CN" altLang="en-US" sz="3200" b="1" dirty="0" smtClean="0">
                <a:solidFill>
                  <a:srgbClr val="FFC000"/>
                </a:solidFill>
                <a:latin typeface="Impact" charset="0"/>
                <a:ea typeface="Impact" charset="0"/>
                <a:cs typeface="Impact" charset="0"/>
              </a:rPr>
              <a:t> </a:t>
            </a:r>
            <a:r>
              <a:rPr kumimoji="1" lang="en-US" altLang="zh-CN" sz="3200" b="1" dirty="0" smtClean="0">
                <a:solidFill>
                  <a:srgbClr val="FFC000"/>
                </a:solidFill>
                <a:latin typeface="Impact" charset="0"/>
                <a:ea typeface="Impact" charset="0"/>
                <a:cs typeface="Impact" charset="0"/>
              </a:rPr>
              <a:t>SECONDS</a:t>
            </a:r>
            <a:endParaRPr kumimoji="1" lang="zh-CN" altLang="en-US" sz="3200" b="1" dirty="0" smtClean="0">
              <a:solidFill>
                <a:srgbClr val="FFC000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099297" y="3820273"/>
            <a:ext cx="9781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Adobe Gothic Std B" charset="-127"/>
                <a:ea typeface="Adobe Gothic Std B" charset="-127"/>
                <a:cs typeface="Adobe Gothic Std B" charset="-127"/>
              </a:rPr>
              <a:t>USERS</a:t>
            </a:r>
            <a:endParaRPr kumimoji="1" lang="zh-CN" altLang="en-US" dirty="0">
              <a:latin typeface="Adobe Gothic Std B" charset="-127"/>
              <a:ea typeface="Adobe Gothic Std B" charset="-127"/>
              <a:cs typeface="Adobe Gothic Std B" charset="-127"/>
            </a:endParaRPr>
          </a:p>
          <a:p>
            <a:r>
              <a:rPr kumimoji="1" lang="en-US" altLang="zh-CN" dirty="0">
                <a:latin typeface="Adobe Gothic Std B" charset="-127"/>
                <a:ea typeface="Adobe Gothic Std B" charset="-127"/>
                <a:cs typeface="Adobe Gothic Std B" charset="-127"/>
              </a:rPr>
              <a:t>EXPECT</a:t>
            </a:r>
            <a:endParaRPr kumimoji="1" lang="zh-CN" altLang="en-US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943088" y="2806184"/>
            <a:ext cx="1215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Adobe Gothic Std B" charset="-127"/>
                <a:ea typeface="Adobe Gothic Std B" charset="-127"/>
                <a:cs typeface="Adobe Gothic Std B" charset="-127"/>
              </a:rPr>
              <a:t>LEADS</a:t>
            </a:r>
            <a:r>
              <a:rPr kumimoji="1" lang="zh-CN" altLang="en-US" dirty="0">
                <a:latin typeface="Adobe Gothic Std B" charset="-127"/>
                <a:ea typeface="Adobe Gothic Std B" charset="-127"/>
                <a:cs typeface="Adobe Gothic Std B" charset="-127"/>
              </a:rPr>
              <a:t> </a:t>
            </a:r>
            <a:r>
              <a:rPr kumimoji="1" lang="en-US" altLang="zh-CN" dirty="0">
                <a:latin typeface="Adobe Gothic Std B" charset="-127"/>
                <a:ea typeface="Adobe Gothic Std B" charset="-127"/>
                <a:cs typeface="Adobe Gothic Std B" charset="-127"/>
              </a:rPr>
              <a:t>TO</a:t>
            </a:r>
            <a:endParaRPr kumimoji="1" lang="zh-CN" altLang="en-US" dirty="0"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  <p:cxnSp>
        <p:nvCxnSpPr>
          <p:cNvPr id="31" name="直线箭头连接符 30"/>
          <p:cNvCxnSpPr>
            <a:endCxn id="27" idx="0"/>
          </p:cNvCxnSpPr>
          <p:nvPr/>
        </p:nvCxnSpPr>
        <p:spPr>
          <a:xfrm>
            <a:off x="3371850" y="2785268"/>
            <a:ext cx="9525" cy="815182"/>
          </a:xfrm>
          <a:prstGeom prst="straightConnector1">
            <a:avLst/>
          </a:prstGeom>
          <a:ln w="85725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>
            <a:stCxn id="10" idx="4"/>
          </p:cNvCxnSpPr>
          <p:nvPr/>
        </p:nvCxnSpPr>
        <p:spPr>
          <a:xfrm>
            <a:off x="8562975" y="3676650"/>
            <a:ext cx="0" cy="971550"/>
          </a:xfrm>
          <a:prstGeom prst="straightConnector1">
            <a:avLst/>
          </a:prstGeom>
          <a:ln w="85725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551052" y="6281141"/>
            <a:ext cx="67742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altLang="zh-CN" sz="2400" dirty="0" err="1" smtClean="0"/>
              <a:t>Akamai</a:t>
            </a:r>
            <a:r>
              <a:rPr lang="fi-FI" altLang="zh-CN" sz="2400" dirty="0" smtClean="0"/>
              <a:t> </a:t>
            </a:r>
            <a:r>
              <a:rPr lang="fi-FI" altLang="zh-CN" sz="2400" dirty="0" err="1"/>
              <a:t>study</a:t>
            </a:r>
            <a:r>
              <a:rPr lang="fi-FI" altLang="zh-CN" sz="2400" dirty="0"/>
              <a:t>. http://</a:t>
            </a:r>
            <a:r>
              <a:rPr lang="fi-FI" altLang="zh-CN" sz="2400" dirty="0" err="1"/>
              <a:t>goo.gl</a:t>
            </a:r>
            <a:r>
              <a:rPr lang="fi-FI" altLang="zh-CN" sz="2400" dirty="0"/>
              <a:t>/2pwozG.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598479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BBB-A986-46DA-9B3A-6C710683F849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356" y="933005"/>
            <a:ext cx="6786932" cy="4351338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358" y="5551043"/>
            <a:ext cx="6565392" cy="1170432"/>
          </a:xfrm>
          <a:prstGeom prst="rect">
            <a:avLst/>
          </a:prstGeom>
        </p:spPr>
      </p:pic>
      <p:sp>
        <p:nvSpPr>
          <p:cNvPr id="11" name="标题 1"/>
          <p:cNvSpPr txBox="1">
            <a:spLocks/>
          </p:cNvSpPr>
          <p:nvPr/>
        </p:nvSpPr>
        <p:spPr>
          <a:xfrm>
            <a:off x="50919" y="288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 smtClean="0"/>
              <a:t>Case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Study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2</a:t>
            </a:r>
            <a:r>
              <a:rPr kumimoji="1" lang="en-US" altLang="zh-CN" dirty="0" smtClean="0"/>
              <a:t>: Channel Switching</a:t>
            </a:r>
            <a:endParaRPr kumimoji="1" lang="zh-CN" altLang="en-US" dirty="0"/>
          </a:p>
        </p:txBody>
      </p:sp>
      <p:sp>
        <p:nvSpPr>
          <p:cNvPr id="7" name="Rounded Rectangle 31"/>
          <p:cNvSpPr/>
          <p:nvPr/>
        </p:nvSpPr>
        <p:spPr>
          <a:xfrm>
            <a:off x="6634362" y="1277056"/>
            <a:ext cx="1040302" cy="600322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338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BBB-A986-46DA-9B3A-6C710683F849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958" y="1491756"/>
            <a:ext cx="9059461" cy="4255488"/>
          </a:xfrm>
          <a:prstGeom prst="rect">
            <a:avLst/>
          </a:prstGeom>
        </p:spPr>
      </p:pic>
      <p:sp>
        <p:nvSpPr>
          <p:cNvPr id="9" name="标题 1"/>
          <p:cNvSpPr txBox="1">
            <a:spLocks/>
          </p:cNvSpPr>
          <p:nvPr/>
        </p:nvSpPr>
        <p:spPr>
          <a:xfrm>
            <a:off x="50919" y="288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 smtClean="0"/>
              <a:t>Case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Study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2</a:t>
            </a:r>
            <a:r>
              <a:rPr kumimoji="1" lang="en-US" altLang="zh-CN" dirty="0" smtClean="0"/>
              <a:t>: Channel Switching</a:t>
            </a:r>
            <a:endParaRPr kumimoji="1" lang="zh-CN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1657351" y="5753100"/>
            <a:ext cx="89091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 CDF of AU and DL one week before and one week after the channel selection.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94484" y="2992332"/>
            <a:ext cx="769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0.6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429743" y="3034725"/>
            <a:ext cx="9140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0.52</a:t>
            </a:r>
            <a:endParaRPr lang="en-US" sz="3200" dirty="0"/>
          </a:p>
        </p:txBody>
      </p:sp>
      <p:sp>
        <p:nvSpPr>
          <p:cNvPr id="19" name="TextBox 18"/>
          <p:cNvSpPr txBox="1"/>
          <p:nvPr/>
        </p:nvSpPr>
        <p:spPr>
          <a:xfrm>
            <a:off x="9740193" y="886016"/>
            <a:ext cx="1436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250</a:t>
            </a:r>
            <a:r>
              <a:rPr lang="en-US" altLang="zh-CN" sz="3600" dirty="0" smtClean="0">
                <a:solidFill>
                  <a:srgbClr val="FF0000"/>
                </a:solidFill>
              </a:rPr>
              <a:t>ms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54069" y="916706"/>
            <a:ext cx="120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50</a:t>
            </a:r>
            <a:r>
              <a:rPr lang="en-US" altLang="zh-CN" sz="3600" dirty="0" smtClean="0">
                <a:solidFill>
                  <a:srgbClr val="FF0000"/>
                </a:solidFill>
              </a:rPr>
              <a:t>ms</a:t>
            </a:r>
            <a:endParaRPr lang="en-US" sz="3600" dirty="0">
              <a:solidFill>
                <a:srgbClr val="FF0000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3381876" y="3315498"/>
            <a:ext cx="612608" cy="0"/>
          </a:xfrm>
          <a:prstGeom prst="line">
            <a:avLst/>
          </a:prstGeom>
          <a:ln w="60325">
            <a:solidFill>
              <a:srgbClr val="FF000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7455355" y="1563037"/>
            <a:ext cx="2683256" cy="7971"/>
          </a:xfrm>
          <a:prstGeom prst="line">
            <a:avLst/>
          </a:prstGeom>
          <a:ln w="60325">
            <a:solidFill>
              <a:srgbClr val="FF0000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237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Conclusion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Future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Work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57864"/>
            <a:ext cx="10515600" cy="4351338"/>
          </a:xfrm>
        </p:spPr>
        <p:txBody>
          <a:bodyPr>
            <a:noAutofit/>
          </a:bodyPr>
          <a:lstStyle/>
          <a:p>
            <a:r>
              <a:rPr kumimoji="1" lang="en-US" altLang="zh-CN" sz="3200" dirty="0" err="1" smtClean="0"/>
              <a:t>WiLy</a:t>
            </a:r>
            <a:r>
              <a:rPr kumimoji="1" lang="en-US" altLang="zh-CN" sz="3200" dirty="0" smtClean="0"/>
              <a:t>,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which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effectively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breaks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down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the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Round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Trip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Network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Latency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for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the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first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time.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NO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client-side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modification, </a:t>
            </a:r>
            <a:r>
              <a:rPr kumimoji="1" lang="en-US" altLang="zh-CN" sz="3200" dirty="0" err="1" smtClean="0"/>
              <a:t>OpenWrt</a:t>
            </a:r>
            <a:r>
              <a:rPr kumimoji="1" lang="en-US" altLang="zh-CN" sz="3200" dirty="0" smtClean="0"/>
              <a:t>-compatible.</a:t>
            </a:r>
          </a:p>
          <a:p>
            <a:r>
              <a:rPr kumimoji="1" lang="en-US" altLang="zh-CN" sz="3200" dirty="0" smtClean="0"/>
              <a:t>Exhaustive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measurement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on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47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APs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in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the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wild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for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two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months</a:t>
            </a:r>
            <a:endParaRPr kumimoji="1" lang="zh-CN" altLang="en-US" sz="3200" dirty="0" smtClean="0"/>
          </a:p>
          <a:p>
            <a:r>
              <a:rPr kumimoji="1" lang="en-US" altLang="zh-CN" sz="3200" dirty="0" smtClean="0"/>
              <a:t>Provide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a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decision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tree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based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model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which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can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be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used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to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diagnose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the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performance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degradation and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the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optimization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show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good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result.</a:t>
            </a:r>
            <a:endParaRPr kumimoji="1" lang="zh-CN" altLang="en-US" sz="3200" dirty="0" smtClean="0"/>
          </a:p>
          <a:p>
            <a:r>
              <a:rPr kumimoji="1" lang="en-US" altLang="zh-CN" sz="3200" dirty="0" smtClean="0"/>
              <a:t>This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work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can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be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further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extended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by: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Delay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ACK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filtering,</a:t>
            </a:r>
            <a:r>
              <a:rPr kumimoji="1" lang="zh-CN" altLang="en-US" sz="3200" dirty="0" smtClean="0"/>
              <a:t>  </a:t>
            </a:r>
            <a:r>
              <a:rPr kumimoji="1" lang="en-US" altLang="zh-CN" sz="3200" dirty="0" smtClean="0"/>
              <a:t>applying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to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dynamic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channel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selection …</a:t>
            </a:r>
            <a:endParaRPr kumimoji="1" lang="zh-CN" altLang="en-US" sz="3200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BBB-A986-46DA-9B3A-6C710683F849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294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BBB-A986-46DA-9B3A-6C710683F849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479800" y="2032000"/>
            <a:ext cx="56220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9600" dirty="0" smtClean="0">
                <a:latin typeface="Impact" panose="020B0806030902050204" pitchFamily="34" charset="0"/>
                <a:ea typeface="Brush Script MT" charset="0"/>
                <a:cs typeface="Brush Script MT" charset="0"/>
              </a:rPr>
              <a:t>Thank</a:t>
            </a:r>
            <a:r>
              <a:rPr kumimoji="1" lang="zh-CN" altLang="en-US" sz="9600" dirty="0" smtClean="0">
                <a:latin typeface="Impact" panose="020B0806030902050204" pitchFamily="34" charset="0"/>
                <a:ea typeface="Brush Script MT" charset="0"/>
                <a:cs typeface="Brush Script MT" charset="0"/>
              </a:rPr>
              <a:t> </a:t>
            </a:r>
            <a:r>
              <a:rPr kumimoji="1" lang="en-US" altLang="zh-CN" sz="9600" dirty="0" smtClean="0">
                <a:latin typeface="Impact" panose="020B0806030902050204" pitchFamily="34" charset="0"/>
                <a:ea typeface="Brush Script MT" charset="0"/>
                <a:cs typeface="Brush Script MT" charset="0"/>
              </a:rPr>
              <a:t>you!</a:t>
            </a:r>
            <a:endParaRPr kumimoji="1" lang="zh-CN" altLang="en-US" sz="9600" dirty="0">
              <a:latin typeface="Impact" panose="020B0806030902050204" pitchFamily="34" charset="0"/>
              <a:ea typeface="Brush Script MT" charset="0"/>
              <a:cs typeface="Brush Script MT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29404" y="3601660"/>
            <a:ext cx="41765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hlinkClick r:id="rId3"/>
              </a:rPr>
              <a:t>peich14@mails.Tsinghua.edu.cn</a:t>
            </a:r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3942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Abandoned 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BBB-A986-46DA-9B3A-6C710683F849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175715" cy="32290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5380039"/>
            <a:ext cx="47434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Figures in parentheses refer to 2015,2020 device share</a:t>
            </a:r>
          </a:p>
          <a:p>
            <a:r>
              <a:rPr lang="en-US" sz="1600" dirty="0" smtClean="0"/>
              <a:t>Source: Cisco CNI Mobile,2016</a:t>
            </a:r>
          </a:p>
          <a:p>
            <a:r>
              <a:rPr lang="en-US" sz="1600" dirty="0"/>
              <a:t>The projected compound annual growth rate (CAGR) </a:t>
            </a:r>
          </a:p>
        </p:txBody>
      </p:sp>
    </p:spTree>
    <p:extLst>
      <p:ext uri="{BB962C8B-B14F-4D97-AF65-F5344CB8AC3E}">
        <p14:creationId xmlns:p14="http://schemas.microsoft.com/office/powerpoint/2010/main" val="1467348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BBB-A986-46DA-9B3A-6C710683F849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8763"/>
            <a:ext cx="12003175" cy="52775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97270" y="6354247"/>
            <a:ext cx="3108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Cisco VNI Mobile, 2016</a:t>
            </a:r>
          </a:p>
        </p:txBody>
      </p:sp>
      <p:sp>
        <p:nvSpPr>
          <p:cNvPr id="7" name="Rectangle 6"/>
          <p:cNvSpPr/>
          <p:nvPr/>
        </p:nvSpPr>
        <p:spPr>
          <a:xfrm>
            <a:off x="1439636" y="711534"/>
            <a:ext cx="3051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IP Traffic by Access Technology</a:t>
            </a:r>
          </a:p>
        </p:txBody>
      </p:sp>
    </p:spTree>
    <p:extLst>
      <p:ext uri="{BB962C8B-B14F-4D97-AF65-F5344CB8AC3E}">
        <p14:creationId xmlns:p14="http://schemas.microsoft.com/office/powerpoint/2010/main" val="2804977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95" y="700188"/>
            <a:ext cx="4925112" cy="415348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BBB-A986-46DA-9B3A-6C710683F849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021" y="700188"/>
            <a:ext cx="4944165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014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questions: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the accuracy is so low?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BBB-A986-46DA-9B3A-6C710683F849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830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8250" y="6327051"/>
            <a:ext cx="2743200" cy="365125"/>
          </a:xfrm>
        </p:spPr>
        <p:txBody>
          <a:bodyPr/>
          <a:lstStyle/>
          <a:p>
            <a:fld id="{A1901BBB-A986-46DA-9B3A-6C710683F849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" t="2781" r="2036" b="8651"/>
          <a:stretch/>
        </p:blipFill>
        <p:spPr bwMode="auto">
          <a:xfrm>
            <a:off x="1910443" y="0"/>
            <a:ext cx="8703128" cy="6760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6327051"/>
            <a:ext cx="2718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2575" lvl="2" indent="-163513">
              <a:defRPr/>
            </a:pPr>
            <a:r>
              <a:rPr lang="en-US" b="1" dirty="0" err="1"/>
              <a:t>Sandvine</a:t>
            </a:r>
            <a:r>
              <a:rPr lang="en-US" b="1" dirty="0"/>
              <a:t> 1H 2012 Report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25850" y="1142524"/>
            <a:ext cx="10515600" cy="1325563"/>
          </a:xfrm>
          <a:prstGeom prst="round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b="1" dirty="0" smtClean="0"/>
              <a:t>Many delay sensitive applications!</a:t>
            </a:r>
            <a:endParaRPr lang="en-US" b="1" dirty="0"/>
          </a:p>
        </p:txBody>
      </p:sp>
      <p:sp>
        <p:nvSpPr>
          <p:cNvPr id="3" name="Oval 2"/>
          <p:cNvSpPr/>
          <p:nvPr/>
        </p:nvSpPr>
        <p:spPr>
          <a:xfrm>
            <a:off x="8173707" y="4816929"/>
            <a:ext cx="2439864" cy="37555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425542" y="5504379"/>
            <a:ext cx="3521157" cy="51077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Real-Time Entertainment!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88072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 animBg="1"/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Gap between parameters and factors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0822" y="2570270"/>
            <a:ext cx="1051625" cy="96048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91914" y="4145397"/>
            <a:ext cx="1051625" cy="96048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3320" y="5700472"/>
            <a:ext cx="1051625" cy="960484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-2456008" y="1161745"/>
            <a:ext cx="1661993" cy="94192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sz="9600" dirty="0" smtClean="0"/>
              <a:t>…</a:t>
            </a:r>
            <a:endParaRPr lang="en-US" sz="9600" dirty="0"/>
          </a:p>
        </p:txBody>
      </p:sp>
      <p:sp>
        <p:nvSpPr>
          <p:cNvPr id="14" name="Flowchart: Alternate Process 13"/>
          <p:cNvSpPr/>
          <p:nvPr/>
        </p:nvSpPr>
        <p:spPr>
          <a:xfrm>
            <a:off x="5604086" y="3020301"/>
            <a:ext cx="2151059" cy="774916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000"/>
              </a:lnSpc>
            </a:pPr>
            <a:r>
              <a:rPr lang="en-US" sz="3200" dirty="0" smtClean="0">
                <a:solidFill>
                  <a:schemeClr val="tx1"/>
                </a:solidFill>
              </a:rPr>
              <a:t>Airtime Utilization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5" name="Flowchart: Alternate Process 14"/>
          <p:cNvSpPr/>
          <p:nvPr/>
        </p:nvSpPr>
        <p:spPr>
          <a:xfrm>
            <a:off x="5625403" y="4240076"/>
            <a:ext cx="2151059" cy="774916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000"/>
              </a:lnSpc>
            </a:pPr>
            <a:r>
              <a:rPr lang="en-US" sz="3200" dirty="0" smtClean="0">
                <a:solidFill>
                  <a:schemeClr val="tx1"/>
                </a:solidFill>
              </a:rPr>
              <a:t>Retry</a:t>
            </a:r>
          </a:p>
          <a:p>
            <a:pPr algn="ctr">
              <a:lnSpc>
                <a:spcPts val="3000"/>
              </a:lnSpc>
            </a:pPr>
            <a:r>
              <a:rPr lang="en-US" sz="3200" dirty="0" smtClean="0">
                <a:solidFill>
                  <a:schemeClr val="tx1"/>
                </a:solidFill>
              </a:rPr>
              <a:t>Ratio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6" name="Flowchart: Alternate Process 15"/>
          <p:cNvSpPr/>
          <p:nvPr/>
        </p:nvSpPr>
        <p:spPr>
          <a:xfrm>
            <a:off x="8840030" y="4240076"/>
            <a:ext cx="2151059" cy="774916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000"/>
              </a:lnSpc>
            </a:pPr>
            <a:r>
              <a:rPr lang="en-US" sz="3200" dirty="0" smtClean="0">
                <a:solidFill>
                  <a:schemeClr val="tx1"/>
                </a:solidFill>
              </a:rPr>
              <a:t>RSSI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7" name="Flowchart: Alternate Process 16"/>
          <p:cNvSpPr/>
          <p:nvPr/>
        </p:nvSpPr>
        <p:spPr>
          <a:xfrm>
            <a:off x="8840030" y="3020301"/>
            <a:ext cx="2339065" cy="774916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000"/>
              </a:lnSpc>
            </a:pPr>
            <a:r>
              <a:rPr lang="en-US" sz="3200" dirty="0" smtClean="0">
                <a:solidFill>
                  <a:schemeClr val="tx1"/>
                </a:solidFill>
              </a:rPr>
              <a:t>Throughput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1" name="Flowchart: Alternate Process 20"/>
          <p:cNvSpPr/>
          <p:nvPr/>
        </p:nvSpPr>
        <p:spPr>
          <a:xfrm>
            <a:off x="5604086" y="5482113"/>
            <a:ext cx="2339065" cy="774916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000"/>
              </a:lnSpc>
            </a:pPr>
            <a:r>
              <a:rPr lang="en-US" sz="3200" dirty="0" smtClean="0">
                <a:solidFill>
                  <a:schemeClr val="tx1"/>
                </a:solidFill>
              </a:rPr>
              <a:t>Physical</a:t>
            </a:r>
          </a:p>
          <a:p>
            <a:pPr algn="ctr">
              <a:lnSpc>
                <a:spcPts val="3000"/>
              </a:lnSpc>
            </a:pPr>
            <a:r>
              <a:rPr lang="en-US" sz="3200" dirty="0" smtClean="0">
                <a:solidFill>
                  <a:schemeClr val="tx1"/>
                </a:solidFill>
              </a:rPr>
              <a:t>Rate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4" name="Flowchart: Alternate Process 23"/>
          <p:cNvSpPr/>
          <p:nvPr/>
        </p:nvSpPr>
        <p:spPr>
          <a:xfrm>
            <a:off x="8840030" y="5474193"/>
            <a:ext cx="2339065" cy="774916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000"/>
              </a:lnSpc>
            </a:pPr>
            <a:r>
              <a:rPr lang="en-US" sz="3200" dirty="0" smtClean="0">
                <a:solidFill>
                  <a:schemeClr val="tx1"/>
                </a:solidFill>
              </a:rPr>
              <a:t>Queuing</a:t>
            </a:r>
          </a:p>
          <a:p>
            <a:pPr algn="ctr">
              <a:lnSpc>
                <a:spcPts val="3000"/>
              </a:lnSpc>
            </a:pPr>
            <a:r>
              <a:rPr lang="en-US" sz="3200" dirty="0" smtClean="0">
                <a:solidFill>
                  <a:schemeClr val="tx1"/>
                </a:solidFill>
              </a:rPr>
              <a:t>Length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5" name="矩形 2"/>
          <p:cNvSpPr/>
          <p:nvPr/>
        </p:nvSpPr>
        <p:spPr>
          <a:xfrm>
            <a:off x="574653" y="1992682"/>
            <a:ext cx="112993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Challenge:  Metrics used to represent the current context/</a:t>
            </a:r>
            <a:r>
              <a:rPr lang="en-US" altLang="zh-CN" sz="2800" dirty="0" err="1" smtClean="0"/>
              <a:t>WiFi</a:t>
            </a:r>
            <a:r>
              <a:rPr lang="en-US" altLang="zh-CN" sz="2800" dirty="0" smtClean="0"/>
              <a:t> environment.</a:t>
            </a:r>
            <a:endParaRPr lang="zh-CN" altLang="en-US" sz="2800" dirty="0"/>
          </a:p>
        </p:txBody>
      </p:sp>
      <p:sp>
        <p:nvSpPr>
          <p:cNvPr id="18" name="Flowchart: Alternate Process 17"/>
          <p:cNvSpPr/>
          <p:nvPr/>
        </p:nvSpPr>
        <p:spPr>
          <a:xfrm>
            <a:off x="414695" y="2643820"/>
            <a:ext cx="2151059" cy="774916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000"/>
              </a:lnSpc>
            </a:pPr>
            <a:r>
              <a:rPr lang="en-US" sz="3200" dirty="0" smtClean="0">
                <a:solidFill>
                  <a:schemeClr val="tx1"/>
                </a:solidFill>
              </a:rPr>
              <a:t>Transmit</a:t>
            </a:r>
          </a:p>
          <a:p>
            <a:pPr algn="ctr">
              <a:lnSpc>
                <a:spcPts val="3000"/>
              </a:lnSpc>
            </a:pPr>
            <a:r>
              <a:rPr lang="en-US" sz="3200" dirty="0" smtClean="0">
                <a:solidFill>
                  <a:schemeClr val="tx1"/>
                </a:solidFill>
              </a:rPr>
              <a:t>Power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9" name="Flowchart: Alternate Process 18"/>
          <p:cNvSpPr/>
          <p:nvPr/>
        </p:nvSpPr>
        <p:spPr>
          <a:xfrm>
            <a:off x="414693" y="3667035"/>
            <a:ext cx="2151059" cy="774916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000"/>
              </a:lnSpc>
            </a:pPr>
            <a:r>
              <a:rPr lang="en-US" sz="3200" dirty="0" smtClean="0">
                <a:solidFill>
                  <a:schemeClr val="tx1"/>
                </a:solidFill>
              </a:rPr>
              <a:t>Channel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0" name="Flowchart: Alternate Process 19"/>
          <p:cNvSpPr/>
          <p:nvPr/>
        </p:nvSpPr>
        <p:spPr>
          <a:xfrm>
            <a:off x="414692" y="5739259"/>
            <a:ext cx="2151059" cy="774916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000"/>
              </a:lnSpc>
            </a:pPr>
            <a:r>
              <a:rPr lang="en-US" altLang="zh-CN" sz="3200" dirty="0" smtClean="0">
                <a:solidFill>
                  <a:schemeClr val="tx1"/>
                </a:solidFill>
              </a:rPr>
              <a:t>Channel</a:t>
            </a:r>
          </a:p>
          <a:p>
            <a:pPr algn="ctr">
              <a:lnSpc>
                <a:spcPts val="3000"/>
              </a:lnSpc>
            </a:pPr>
            <a:r>
              <a:rPr lang="en-US" altLang="zh-CN" sz="3200" dirty="0" smtClean="0">
                <a:solidFill>
                  <a:schemeClr val="tx1"/>
                </a:solidFill>
              </a:rPr>
              <a:t>Width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2" name="Flowchart: Alternate Process 21"/>
          <p:cNvSpPr/>
          <p:nvPr/>
        </p:nvSpPr>
        <p:spPr>
          <a:xfrm>
            <a:off x="414693" y="4690250"/>
            <a:ext cx="2151059" cy="774916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000"/>
              </a:lnSpc>
            </a:pPr>
            <a:r>
              <a:rPr lang="en-US" altLang="zh-CN" sz="3200" dirty="0">
                <a:solidFill>
                  <a:schemeClr val="tx1"/>
                </a:solidFill>
              </a:rPr>
              <a:t>Location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250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BBB-A986-46DA-9B3A-6C710683F84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WiFi</a:t>
            </a:r>
            <a:r>
              <a:rPr lang="en-US" dirty="0" smtClean="0"/>
              <a:t> performance is far from satisfaction</a:t>
            </a:r>
            <a:endParaRPr lang="en-US" dirty="0"/>
          </a:p>
        </p:txBody>
      </p:sp>
      <p:sp>
        <p:nvSpPr>
          <p:cNvPr id="10" name="椭圆 9"/>
          <p:cNvSpPr/>
          <p:nvPr/>
        </p:nvSpPr>
        <p:spPr>
          <a:xfrm>
            <a:off x="2114550" y="2000250"/>
            <a:ext cx="1885950" cy="1885950"/>
          </a:xfrm>
          <a:prstGeom prst="ellipse">
            <a:avLst/>
          </a:prstGeom>
          <a:noFill/>
          <a:ln w="171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2419350" y="2286000"/>
            <a:ext cx="1295400" cy="1295400"/>
          </a:xfrm>
          <a:prstGeom prst="ellipse">
            <a:avLst/>
          </a:prstGeom>
          <a:solidFill>
            <a:srgbClr val="FFC000"/>
          </a:solidFill>
          <a:ln w="1714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b="1" dirty="0">
              <a:solidFill>
                <a:schemeClr val="tx1"/>
              </a:solidFill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857697" y="2544821"/>
            <a:ext cx="4187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800" b="1" dirty="0">
                <a:latin typeface="Impact" charset="0"/>
                <a:ea typeface="Impact" charset="0"/>
                <a:cs typeface="Impact" charset="0"/>
              </a:rPr>
              <a:t>1</a:t>
            </a:r>
            <a:endParaRPr kumimoji="1" lang="zh-CN" altLang="en-US" sz="4800" b="1" dirty="0"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493441" y="4229100"/>
            <a:ext cx="280410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err="1" smtClean="0">
                <a:solidFill>
                  <a:srgbClr val="FFC000"/>
                </a:solidFill>
                <a:latin typeface="Impact" charset="0"/>
                <a:ea typeface="Impact" charset="0"/>
                <a:cs typeface="Impact" charset="0"/>
              </a:rPr>
              <a:t>ms</a:t>
            </a:r>
            <a:endParaRPr kumimoji="1" lang="zh-CN" altLang="en-US" sz="3200" b="1" dirty="0">
              <a:solidFill>
                <a:srgbClr val="FFC000"/>
              </a:solidFill>
              <a:latin typeface="Impact" charset="0"/>
              <a:ea typeface="Impact" charset="0"/>
              <a:cs typeface="Impact" charset="0"/>
            </a:endParaRPr>
          </a:p>
          <a:p>
            <a:r>
              <a:rPr kumimoji="1" lang="en-US" altLang="zh-CN" sz="3200" b="1" dirty="0" smtClean="0">
                <a:latin typeface="Impact" charset="0"/>
                <a:ea typeface="Impact" charset="0"/>
                <a:cs typeface="Impact" charset="0"/>
              </a:rPr>
              <a:t>LAST-MILE</a:t>
            </a:r>
            <a:r>
              <a:rPr kumimoji="1" lang="zh-CN" altLang="en-US" sz="3200" b="1" dirty="0" smtClean="0">
                <a:latin typeface="Impact" charset="0"/>
                <a:ea typeface="Impact" charset="0"/>
                <a:cs typeface="Impact" charset="0"/>
              </a:rPr>
              <a:t> </a:t>
            </a:r>
            <a:r>
              <a:rPr kumimoji="1" lang="en-US" altLang="zh-CN" sz="3200" b="1" dirty="0" smtClean="0">
                <a:latin typeface="Impact" charset="0"/>
                <a:ea typeface="Impact" charset="0"/>
                <a:cs typeface="Impact" charset="0"/>
              </a:rPr>
              <a:t>DELAY</a:t>
            </a:r>
            <a:endParaRPr kumimoji="1" lang="zh-CN" altLang="en-US" sz="3200" b="1" dirty="0" smtClean="0">
              <a:latin typeface="Impact" charset="0"/>
              <a:ea typeface="Impact" charset="0"/>
              <a:cs typeface="Impact" charset="0"/>
            </a:endParaRPr>
          </a:p>
          <a:p>
            <a:r>
              <a:rPr kumimoji="1" lang="en-US" altLang="zh-CN" sz="3200" b="1" dirty="0" smtClean="0">
                <a:solidFill>
                  <a:srgbClr val="FFC000"/>
                </a:solidFill>
                <a:latin typeface="Impact" charset="0"/>
                <a:ea typeface="Impact" charset="0"/>
                <a:cs typeface="Impact" charset="0"/>
              </a:rPr>
              <a:t>increase</a:t>
            </a:r>
            <a:endParaRPr kumimoji="1" lang="zh-CN" altLang="en-US" sz="3200" b="1" dirty="0" smtClean="0">
              <a:solidFill>
                <a:srgbClr val="FFC000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7181850" y="2019300"/>
            <a:ext cx="1885950" cy="1885950"/>
          </a:xfrm>
          <a:prstGeom prst="ellipse">
            <a:avLst/>
          </a:prstGeom>
          <a:noFill/>
          <a:ln w="1714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7486650" y="2305050"/>
            <a:ext cx="1295400" cy="1295400"/>
          </a:xfrm>
          <a:prstGeom prst="ellipse">
            <a:avLst/>
          </a:prstGeom>
          <a:solidFill>
            <a:srgbClr val="FFC000"/>
          </a:solidFill>
          <a:ln w="1714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200" b="1" dirty="0">
              <a:solidFill>
                <a:schemeClr val="tx1"/>
              </a:solidFill>
              <a:latin typeface="Adobe Gothic Std B" charset="-127"/>
              <a:ea typeface="Adobe Gothic Std B" charset="-127"/>
              <a:cs typeface="Adobe Gothic Std B" charset="-127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429670" y="2563871"/>
            <a:ext cx="14093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800" b="1" dirty="0" smtClean="0">
                <a:latin typeface="Impact" charset="0"/>
                <a:ea typeface="Impact" charset="0"/>
                <a:cs typeface="Impact" charset="0"/>
              </a:rPr>
              <a:t>1000</a:t>
            </a:r>
            <a:endParaRPr kumimoji="1" lang="zh-CN" altLang="en-US" sz="4800" b="1" dirty="0"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711499" y="4229100"/>
            <a:ext cx="271260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 err="1" smtClean="0">
                <a:solidFill>
                  <a:srgbClr val="FFC000"/>
                </a:solidFill>
                <a:latin typeface="Impact" charset="0"/>
                <a:ea typeface="Impact" charset="0"/>
                <a:cs typeface="Impact" charset="0"/>
              </a:rPr>
              <a:t>ms</a:t>
            </a:r>
            <a:endParaRPr kumimoji="1" lang="zh-CN" altLang="en-US" sz="3200" dirty="0" smtClean="0">
              <a:solidFill>
                <a:srgbClr val="FFC000"/>
              </a:solidFill>
              <a:latin typeface="Impact" charset="0"/>
              <a:ea typeface="Impact" charset="0"/>
              <a:cs typeface="Impact" charset="0"/>
            </a:endParaRPr>
          </a:p>
          <a:p>
            <a:r>
              <a:rPr kumimoji="1" lang="en-US" altLang="zh-CN" sz="3200" dirty="0" smtClean="0">
                <a:latin typeface="Impact" charset="0"/>
                <a:ea typeface="Impact" charset="0"/>
                <a:cs typeface="Impact" charset="0"/>
              </a:rPr>
              <a:t>PAGE</a:t>
            </a:r>
            <a:r>
              <a:rPr kumimoji="1" lang="zh-CN" altLang="en-US" sz="3200" dirty="0" smtClean="0">
                <a:latin typeface="Impact" charset="0"/>
                <a:ea typeface="Impact" charset="0"/>
                <a:cs typeface="Impact" charset="0"/>
              </a:rPr>
              <a:t> </a:t>
            </a:r>
            <a:r>
              <a:rPr kumimoji="1" lang="en-US" altLang="zh-CN" sz="3200" dirty="0" smtClean="0">
                <a:latin typeface="Impact" charset="0"/>
                <a:ea typeface="Impact" charset="0"/>
                <a:cs typeface="Impact" charset="0"/>
              </a:rPr>
              <a:t>LOAD</a:t>
            </a:r>
            <a:r>
              <a:rPr kumimoji="1" lang="zh-CN" altLang="en-US" sz="3200" dirty="0" smtClean="0">
                <a:latin typeface="Impact" charset="0"/>
                <a:ea typeface="Impact" charset="0"/>
                <a:cs typeface="Impact" charset="0"/>
              </a:rPr>
              <a:t> </a:t>
            </a:r>
            <a:r>
              <a:rPr kumimoji="1" lang="en-US" altLang="zh-CN" sz="3200" dirty="0" smtClean="0">
                <a:latin typeface="Impact" charset="0"/>
                <a:ea typeface="Impact" charset="0"/>
                <a:cs typeface="Impact" charset="0"/>
              </a:rPr>
              <a:t>TIME</a:t>
            </a:r>
            <a:endParaRPr kumimoji="1" lang="zh-CN" altLang="en-US" sz="3200" dirty="0" smtClean="0">
              <a:latin typeface="Impact" charset="0"/>
              <a:ea typeface="Impact" charset="0"/>
              <a:cs typeface="Impact" charset="0"/>
            </a:endParaRPr>
          </a:p>
          <a:p>
            <a:r>
              <a:rPr kumimoji="1" lang="en-US" altLang="zh-CN" sz="3200" dirty="0" smtClean="0">
                <a:solidFill>
                  <a:srgbClr val="FFC000"/>
                </a:solidFill>
                <a:latin typeface="Impact" charset="0"/>
                <a:ea typeface="Impact" charset="0"/>
                <a:cs typeface="Impact" charset="0"/>
              </a:rPr>
              <a:t>increase</a:t>
            </a:r>
            <a:endParaRPr kumimoji="1" lang="zh-CN" altLang="en-US" sz="3200" dirty="0">
              <a:solidFill>
                <a:srgbClr val="FFC000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cxnSp>
        <p:nvCxnSpPr>
          <p:cNvPr id="16" name="直线箭头连接符 15"/>
          <p:cNvCxnSpPr>
            <a:stCxn id="10" idx="6"/>
            <a:endCxn id="27" idx="2"/>
          </p:cNvCxnSpPr>
          <p:nvPr/>
        </p:nvCxnSpPr>
        <p:spPr>
          <a:xfrm>
            <a:off x="4000500" y="2943225"/>
            <a:ext cx="3181350" cy="19050"/>
          </a:xfrm>
          <a:prstGeom prst="straightConnector1">
            <a:avLst/>
          </a:prstGeom>
          <a:ln w="85725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396299" y="5910916"/>
            <a:ext cx="88086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 smtClean="0">
                <a:latin typeface="NimbusRomNo9L" charset="0"/>
              </a:rPr>
              <a:t>Bismark</a:t>
            </a:r>
            <a:r>
              <a:rPr lang="zh-CN" altLang="en-US" dirty="0" smtClean="0">
                <a:latin typeface="NimbusRomNo9L" charset="0"/>
              </a:rPr>
              <a:t> </a:t>
            </a:r>
            <a:r>
              <a:rPr lang="en-US" altLang="zh-CN" dirty="0" smtClean="0">
                <a:latin typeface="NimbusRomNo9L" charset="0"/>
              </a:rPr>
              <a:t>Paper:</a:t>
            </a:r>
            <a:r>
              <a:rPr lang="zh-CN" altLang="en-US" dirty="0" smtClean="0">
                <a:latin typeface="NimbusRomNo9L" charset="0"/>
              </a:rPr>
              <a:t> </a:t>
            </a:r>
            <a:r>
              <a:rPr lang="en-US" altLang="zh-CN" dirty="0" smtClean="0">
                <a:latin typeface="NimbusRomNo9L" charset="0"/>
              </a:rPr>
              <a:t>S</a:t>
            </a:r>
            <a:r>
              <a:rPr lang="en-US" altLang="zh-CN" dirty="0">
                <a:latin typeface="NimbusRomNo9L" charset="0"/>
              </a:rPr>
              <a:t>. </a:t>
            </a:r>
            <a:r>
              <a:rPr lang="en-US" altLang="zh-CN" dirty="0" err="1">
                <a:latin typeface="NimbusRomNo9L" charset="0"/>
              </a:rPr>
              <a:t>Sundaresan</a:t>
            </a:r>
            <a:r>
              <a:rPr lang="en-US" altLang="zh-CN" dirty="0">
                <a:latin typeface="NimbusRomNo9L" charset="0"/>
              </a:rPr>
              <a:t>, N. </a:t>
            </a:r>
            <a:r>
              <a:rPr lang="en-US" altLang="zh-CN" dirty="0" err="1">
                <a:latin typeface="NimbusRomNo9L" charset="0"/>
              </a:rPr>
              <a:t>Feamster</a:t>
            </a:r>
            <a:r>
              <a:rPr lang="en-US" altLang="zh-CN" dirty="0">
                <a:latin typeface="NimbusRomNo9L" charset="0"/>
              </a:rPr>
              <a:t>, R. Teixeira, N. </a:t>
            </a:r>
            <a:r>
              <a:rPr lang="en-US" altLang="zh-CN" dirty="0" err="1">
                <a:latin typeface="NimbusRomNo9L" charset="0"/>
              </a:rPr>
              <a:t>Magharei</a:t>
            </a:r>
            <a:r>
              <a:rPr lang="en-US" altLang="zh-CN" dirty="0">
                <a:latin typeface="NimbusRomNo9L" charset="0"/>
              </a:rPr>
              <a:t>, et al. </a:t>
            </a:r>
            <a:r>
              <a:rPr lang="en-US" altLang="zh-CN" dirty="0" err="1">
                <a:latin typeface="NimbusRomNo9L" charset="0"/>
              </a:rPr>
              <a:t>Measur</a:t>
            </a:r>
            <a:r>
              <a:rPr lang="en-US" altLang="zh-CN" dirty="0">
                <a:latin typeface="NimbusRomNo9L" charset="0"/>
              </a:rPr>
              <a:t>- </a:t>
            </a:r>
            <a:endParaRPr lang="en-US" altLang="zh-CN" dirty="0"/>
          </a:p>
          <a:p>
            <a:r>
              <a:rPr lang="en-US" altLang="zh-CN" dirty="0" err="1">
                <a:latin typeface="NimbusRomNo9L" charset="0"/>
              </a:rPr>
              <a:t>ing</a:t>
            </a:r>
            <a:r>
              <a:rPr lang="en-US" altLang="zh-CN" dirty="0">
                <a:latin typeface="NimbusRomNo9L" charset="0"/>
              </a:rPr>
              <a:t> and mitigating web performance bottlenecks in broadband access </a:t>
            </a:r>
            <a:endParaRPr lang="en-US" altLang="zh-CN" dirty="0"/>
          </a:p>
          <a:p>
            <a:r>
              <a:rPr lang="en-US" altLang="zh-CN" dirty="0">
                <a:latin typeface="NimbusRomNo9L" charset="0"/>
              </a:rPr>
              <a:t>networks. In </a:t>
            </a:r>
            <a:r>
              <a:rPr lang="en-US" altLang="zh-CN" i="1" dirty="0">
                <a:latin typeface="NimbusRomNo9L" charset="0"/>
              </a:rPr>
              <a:t>ACM Internet Measurement Conference</a:t>
            </a:r>
            <a:r>
              <a:rPr lang="en-US" altLang="zh-CN" dirty="0">
                <a:latin typeface="NimbusRomNo9L" charset="0"/>
              </a:rPr>
              <a:t>, 2013.</a:t>
            </a:r>
            <a:br>
              <a:rPr lang="en-US" altLang="zh-CN" dirty="0">
                <a:latin typeface="NimbusRomNo9L" charset="0"/>
              </a:rPr>
            </a:b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19461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Parameter-to-parameter dependencies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0822" y="2570270"/>
            <a:ext cx="1051625" cy="96048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91914" y="4145397"/>
            <a:ext cx="1051625" cy="96048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3320" y="5700472"/>
            <a:ext cx="1051625" cy="960484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-2456008" y="1161745"/>
            <a:ext cx="1661993" cy="94192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sz="9600" dirty="0" smtClean="0"/>
              <a:t>…</a:t>
            </a:r>
            <a:endParaRPr lang="en-US" sz="9600" dirty="0"/>
          </a:p>
        </p:txBody>
      </p:sp>
      <p:sp>
        <p:nvSpPr>
          <p:cNvPr id="18" name="Flowchart: Alternate Process 17"/>
          <p:cNvSpPr/>
          <p:nvPr/>
        </p:nvSpPr>
        <p:spPr>
          <a:xfrm>
            <a:off x="1437184" y="2513015"/>
            <a:ext cx="1631523" cy="774916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000"/>
              </a:lnSpc>
            </a:pPr>
            <a:r>
              <a:rPr lang="en-US" sz="3200" dirty="0" smtClean="0">
                <a:solidFill>
                  <a:schemeClr val="tx1"/>
                </a:solidFill>
              </a:rPr>
              <a:t>Channel</a:t>
            </a:r>
          </a:p>
          <a:p>
            <a:pPr algn="ctr">
              <a:lnSpc>
                <a:spcPts val="3000"/>
              </a:lnSpc>
            </a:pPr>
            <a:r>
              <a:rPr lang="en-US" sz="3200" dirty="0" smtClean="0">
                <a:solidFill>
                  <a:schemeClr val="tx1"/>
                </a:solidFill>
              </a:rPr>
              <a:t>Width?</a:t>
            </a: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650074" y="2103670"/>
            <a:ext cx="0" cy="677286"/>
          </a:xfrm>
          <a:prstGeom prst="straightConnector1">
            <a:avLst/>
          </a:prstGeom>
          <a:ln w="1301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650074" y="2933356"/>
            <a:ext cx="0" cy="597398"/>
          </a:xfrm>
          <a:prstGeom prst="straightConnector1">
            <a:avLst/>
          </a:prstGeom>
          <a:ln w="1301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511104" y="2305891"/>
            <a:ext cx="3517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Higher </a:t>
            </a:r>
            <a:r>
              <a:rPr lang="en-US" sz="2400" dirty="0" smtClean="0">
                <a:latin typeface="Impact" panose="020B0806030902050204" pitchFamily="34" charset="0"/>
              </a:rPr>
              <a:t>RATE</a:t>
            </a:r>
            <a:r>
              <a:rPr lang="en-US" sz="2400" dirty="0" smtClean="0"/>
              <a:t>, Higher  </a:t>
            </a:r>
            <a:r>
              <a:rPr lang="en-US" sz="2400" dirty="0" smtClean="0">
                <a:latin typeface="Impact" panose="020B0806030902050204" pitchFamily="34" charset="0"/>
              </a:rPr>
              <a:t>RETRY</a:t>
            </a:r>
            <a:endParaRPr lang="en-US" sz="2400" dirty="0">
              <a:latin typeface="Impact" panose="020B080603090205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511104" y="2964489"/>
            <a:ext cx="32182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Lower </a:t>
            </a:r>
            <a:r>
              <a:rPr lang="en-US" sz="2400" dirty="0" smtClean="0">
                <a:latin typeface="Impact" panose="020B0806030902050204" pitchFamily="34" charset="0"/>
              </a:rPr>
              <a:t>RATE</a:t>
            </a:r>
            <a:r>
              <a:rPr lang="en-US" sz="2400" dirty="0" smtClean="0"/>
              <a:t> , Less  </a:t>
            </a:r>
            <a:r>
              <a:rPr lang="en-US" sz="2400" dirty="0">
                <a:latin typeface="Impact" panose="020B0806030902050204" pitchFamily="34" charset="0"/>
              </a:rPr>
              <a:t>RETRY</a:t>
            </a:r>
          </a:p>
        </p:txBody>
      </p:sp>
    </p:spTree>
    <p:extLst>
      <p:ext uri="{BB962C8B-B14F-4D97-AF65-F5344CB8AC3E}">
        <p14:creationId xmlns:p14="http://schemas.microsoft.com/office/powerpoint/2010/main" val="2392225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93" y="1595903"/>
            <a:ext cx="6456885" cy="484822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Three-way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handshake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packets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BBB-A986-46DA-9B3A-6C710683F849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598878" y="2017545"/>
            <a:ext cx="475492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kumimoji="1" lang="en-US" altLang="zh-CN" sz="3200" dirty="0"/>
              <a:t>For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all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packets</a:t>
            </a:r>
            <a:endParaRPr kumimoji="1" lang="zh-CN" altLang="en-US" sz="3200" dirty="0"/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kumimoji="1" lang="en-US" altLang="zh-CN" sz="3200" dirty="0">
                <a:solidFill>
                  <a:srgbClr val="FF0000"/>
                </a:solidFill>
              </a:rPr>
              <a:t>PL</a:t>
            </a:r>
            <a:r>
              <a:rPr kumimoji="1" lang="zh-CN" altLang="en-US" sz="3200" dirty="0">
                <a:solidFill>
                  <a:srgbClr val="FF0000"/>
                </a:solidFill>
              </a:rPr>
              <a:t> </a:t>
            </a:r>
            <a:r>
              <a:rPr kumimoji="1" lang="en-US" altLang="zh-CN" sz="3200" dirty="0"/>
              <a:t>is</a:t>
            </a:r>
            <a:r>
              <a:rPr kumimoji="1" lang="zh-CN" altLang="en-US" sz="3200" dirty="0"/>
              <a:t> </a:t>
            </a:r>
            <a:r>
              <a:rPr kumimoji="1" lang="en-US" altLang="zh-CN" sz="3200" dirty="0" smtClean="0"/>
              <a:t>negligible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kumimoji="1" lang="en-US" altLang="zh-CN" sz="3200" dirty="0" smtClean="0"/>
              <a:t>For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three-way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handshake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packets</a:t>
            </a:r>
            <a:r>
              <a:rPr kumimoji="1" lang="zh-CN" altLang="en-US" sz="3200" dirty="0" smtClean="0"/>
              <a:t> 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kumimoji="1" lang="en-US" altLang="zh-CN" sz="3200" dirty="0"/>
              <a:t>No</a:t>
            </a:r>
            <a:r>
              <a:rPr kumimoji="1" lang="zh-CN" altLang="en-US" sz="3200" dirty="0"/>
              <a:t> </a:t>
            </a:r>
            <a:r>
              <a:rPr kumimoji="1" lang="en-US" altLang="zh-CN" sz="3200" dirty="0" smtClean="0"/>
              <a:t>delay-</a:t>
            </a:r>
            <a:r>
              <a:rPr kumimoji="1" lang="en-US" altLang="zh-CN" sz="3200" dirty="0" err="1" smtClean="0"/>
              <a:t>ack</a:t>
            </a:r>
            <a:r>
              <a:rPr kumimoji="1" lang="en-US" altLang="zh-CN" sz="3200" dirty="0" smtClean="0"/>
              <a:t>: 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endParaRPr kumimoji="1" lang="en-US" altLang="zh-CN" sz="3200" dirty="0" smtClean="0"/>
          </a:p>
          <a:p>
            <a:pPr marL="914400" lvl="1" indent="-457200">
              <a:buFont typeface="Wingdings" panose="05000000000000000000" pitchFamily="2" charset="2"/>
              <a:buChar char="v"/>
            </a:pPr>
            <a:endParaRPr kumimoji="1" lang="en-US" altLang="zh-CN" sz="3200" dirty="0"/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kumimoji="1" lang="en-US" altLang="zh-CN" sz="3200" dirty="0" smtClean="0"/>
              <a:t>S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is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negligible</a:t>
            </a:r>
          </a:p>
          <a:p>
            <a:pPr marL="742950" lvl="1" indent="-285750">
              <a:buFont typeface="Arial" charset="0"/>
              <a:buChar char="•"/>
            </a:pPr>
            <a:endParaRPr kumimoji="1" lang="zh-CN" altLang="en-US" sz="3200" dirty="0" smtClean="0"/>
          </a:p>
          <a:p>
            <a:pPr marL="285750" indent="-285750">
              <a:buFont typeface="Arial" charset="0"/>
              <a:buChar char="•"/>
            </a:pPr>
            <a:endParaRPr kumimoji="1" lang="zh-CN" altLang="en-US" sz="3200" dirty="0"/>
          </a:p>
        </p:txBody>
      </p:sp>
      <p:sp>
        <p:nvSpPr>
          <p:cNvPr id="3" name="矩形 2"/>
          <p:cNvSpPr/>
          <p:nvPr/>
        </p:nvSpPr>
        <p:spPr>
          <a:xfrm>
            <a:off x="7409442" y="6190619"/>
            <a:ext cx="2578608" cy="5070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b="1" dirty="0" smtClean="0">
                <a:solidFill>
                  <a:srgbClr val="FF0000"/>
                </a:solidFill>
              </a:rPr>
              <a:t>WL</a:t>
            </a:r>
            <a:r>
              <a:rPr kumimoji="1" lang="zh-CN" altLang="en-US" sz="32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3200" b="1" dirty="0" smtClean="0">
                <a:solidFill>
                  <a:schemeClr val="tx1"/>
                </a:solidFill>
              </a:rPr>
              <a:t>=</a:t>
            </a:r>
            <a:r>
              <a:rPr kumimoji="1" lang="zh-CN" altLang="en-US" sz="3200" b="1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sz="3200" b="1" dirty="0" smtClean="0">
                <a:solidFill>
                  <a:schemeClr val="tx1"/>
                </a:solidFill>
              </a:rPr>
              <a:t>t</a:t>
            </a:r>
            <a:r>
              <a:rPr kumimoji="1" lang="en-US" altLang="zh-CN" sz="3200" b="1" baseline="-25000" dirty="0" smtClean="0">
                <a:solidFill>
                  <a:schemeClr val="tx1"/>
                </a:solidFill>
              </a:rPr>
              <a:t>2</a:t>
            </a:r>
            <a:r>
              <a:rPr kumimoji="1" lang="en-US" altLang="zh-CN" sz="3200" b="1" dirty="0" smtClean="0">
                <a:solidFill>
                  <a:schemeClr val="tx1"/>
                </a:solidFill>
              </a:rPr>
              <a:t>’-t</a:t>
            </a:r>
            <a:r>
              <a:rPr kumimoji="1" lang="en-US" altLang="zh-CN" sz="3200" b="1" baseline="-25000" dirty="0" smtClean="0">
                <a:solidFill>
                  <a:schemeClr val="tx1"/>
                </a:solidFill>
              </a:rPr>
              <a:t>1</a:t>
            </a:r>
            <a:r>
              <a:rPr kumimoji="1" lang="en-US" altLang="zh-CN" sz="3200" b="1" dirty="0" smtClean="0">
                <a:solidFill>
                  <a:schemeClr val="tx1"/>
                </a:solidFill>
              </a:rPr>
              <a:t>’</a:t>
            </a:r>
            <a:endParaRPr kumimoji="1" lang="zh-CN" altLang="en-US" sz="3200" b="1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409442" y="4702623"/>
            <a:ext cx="3277608" cy="5277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b="1" dirty="0" smtClean="0">
                <a:solidFill>
                  <a:srgbClr val="FF0000"/>
                </a:solidFill>
              </a:rPr>
              <a:t>UL</a:t>
            </a:r>
            <a:r>
              <a:rPr kumimoji="1" lang="zh-CN" altLang="en-US" sz="32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3200" b="1" dirty="0">
                <a:solidFill>
                  <a:schemeClr val="tx1"/>
                </a:solidFill>
              </a:rPr>
              <a:t>=</a:t>
            </a:r>
            <a:r>
              <a:rPr kumimoji="1" lang="zh-CN" altLang="en-US" sz="3200" b="1" dirty="0">
                <a:solidFill>
                  <a:schemeClr val="tx1"/>
                </a:solidFill>
              </a:rPr>
              <a:t> </a:t>
            </a:r>
            <a:r>
              <a:rPr kumimoji="1" lang="en-US" altLang="zh-CN" sz="3200" b="1" dirty="0" smtClean="0">
                <a:solidFill>
                  <a:schemeClr val="tx1"/>
                </a:solidFill>
              </a:rPr>
              <a:t>t</a:t>
            </a:r>
            <a:r>
              <a:rPr kumimoji="1" lang="en-US" altLang="zh-CN" sz="3200" b="1" baseline="-25000" dirty="0" smtClean="0">
                <a:solidFill>
                  <a:schemeClr val="tx1"/>
                </a:solidFill>
              </a:rPr>
              <a:t>4</a:t>
            </a:r>
            <a:r>
              <a:rPr kumimoji="1" lang="en-US" altLang="zh-CN" sz="3200" b="1" dirty="0" smtClean="0">
                <a:solidFill>
                  <a:schemeClr val="tx1"/>
                </a:solidFill>
              </a:rPr>
              <a:t>’-</a:t>
            </a:r>
            <a:r>
              <a:rPr kumimoji="1" lang="zh-CN" altLang="en-US" sz="3200" b="1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sz="3200" b="1" dirty="0" smtClean="0">
                <a:solidFill>
                  <a:schemeClr val="tx1"/>
                </a:solidFill>
              </a:rPr>
              <a:t>t</a:t>
            </a:r>
            <a:r>
              <a:rPr kumimoji="1" lang="en-US" altLang="zh-CN" sz="3200" b="1" baseline="-25000" dirty="0" smtClean="0">
                <a:solidFill>
                  <a:schemeClr val="tx1"/>
                </a:solidFill>
              </a:rPr>
              <a:t>2</a:t>
            </a:r>
            <a:r>
              <a:rPr kumimoji="1" lang="en-US" altLang="zh-CN" sz="3200" b="1" dirty="0" smtClean="0">
                <a:solidFill>
                  <a:schemeClr val="tx1"/>
                </a:solidFill>
              </a:rPr>
              <a:t>’</a:t>
            </a:r>
            <a:r>
              <a:rPr kumimoji="1" lang="zh-CN" altLang="en-US" sz="3200" b="1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sz="3200" b="1" dirty="0" smtClean="0">
                <a:solidFill>
                  <a:schemeClr val="tx1"/>
                </a:solidFill>
              </a:rPr>
              <a:t>- DL</a:t>
            </a:r>
            <a:endParaRPr kumimoji="1" lang="zh-CN" altLang="en-US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716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Measuring </a:t>
            </a:r>
            <a:r>
              <a:rPr kumimoji="1" lang="en-US" altLang="zh-CN" dirty="0" err="1"/>
              <a:t>WiFi</a:t>
            </a:r>
            <a:r>
              <a:rPr kumimoji="1" lang="zh-CN" altLang="en-US" dirty="0"/>
              <a:t> </a:t>
            </a:r>
            <a:r>
              <a:rPr kumimoji="1" lang="en-US" altLang="zh-CN" dirty="0"/>
              <a:t>Hop</a:t>
            </a:r>
            <a:r>
              <a:rPr kumimoji="1" lang="zh-CN" altLang="en-US" dirty="0"/>
              <a:t> </a:t>
            </a:r>
            <a:r>
              <a:rPr kumimoji="1" lang="en-US" altLang="zh-CN" dirty="0"/>
              <a:t>Latency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BBB-A986-46DA-9B3A-6C710683F849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60" y="1508126"/>
            <a:ext cx="6456885" cy="4848224"/>
          </a:xfrm>
          <a:prstGeom prst="rect">
            <a:avLst/>
          </a:prstGeom>
        </p:spPr>
      </p:pic>
      <p:cxnSp>
        <p:nvCxnSpPr>
          <p:cNvPr id="13" name="直线连接符 12"/>
          <p:cNvCxnSpPr/>
          <p:nvPr/>
        </p:nvCxnSpPr>
        <p:spPr>
          <a:xfrm>
            <a:off x="8466083" y="2862342"/>
            <a:ext cx="0" cy="275386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/>
        </p:nvCxnSpPr>
        <p:spPr>
          <a:xfrm>
            <a:off x="9722069" y="2862342"/>
            <a:ext cx="0" cy="275386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直线连接符 14"/>
          <p:cNvCxnSpPr>
            <a:endCxn id="55" idx="3"/>
          </p:cNvCxnSpPr>
          <p:nvPr/>
        </p:nvCxnSpPr>
        <p:spPr>
          <a:xfrm>
            <a:off x="10820400" y="2862342"/>
            <a:ext cx="7947" cy="2753860"/>
          </a:xfrm>
          <a:prstGeom prst="line">
            <a:avLst/>
          </a:prstGeom>
          <a:ln w="28575">
            <a:solidFill>
              <a:srgbClr val="0070C0"/>
            </a:solidFill>
            <a:prstDash val="sysDash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8139076" y="1939013"/>
            <a:ext cx="1208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User</a:t>
            </a:r>
          </a:p>
          <a:p>
            <a:r>
              <a:rPr kumimoji="1" lang="en-US" altLang="zh-CN" dirty="0" smtClean="0"/>
              <a:t>Equipment</a:t>
            </a:r>
            <a:endParaRPr kumimoji="1"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9377932" y="1939012"/>
            <a:ext cx="983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AP</a:t>
            </a:r>
          </a:p>
          <a:p>
            <a:r>
              <a:rPr kumimoji="1" lang="en-US" altLang="zh-CN" dirty="0" smtClean="0"/>
              <a:t>Wireless</a:t>
            </a:r>
          </a:p>
          <a:p>
            <a:r>
              <a:rPr kumimoji="1" lang="en-US" altLang="zh-CN" dirty="0" smtClean="0"/>
              <a:t>NIC</a:t>
            </a:r>
            <a:endParaRPr kumimoji="1"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10543247" y="2169845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mon0</a:t>
            </a:r>
            <a:endParaRPr kumimoji="1" lang="zh-CN" altLang="en-US" dirty="0"/>
          </a:p>
        </p:txBody>
      </p:sp>
      <p:cxnSp>
        <p:nvCxnSpPr>
          <p:cNvPr id="24" name="直线箭头连接符 23"/>
          <p:cNvCxnSpPr/>
          <p:nvPr/>
        </p:nvCxnSpPr>
        <p:spPr>
          <a:xfrm>
            <a:off x="8461474" y="3352162"/>
            <a:ext cx="1260595" cy="58007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/>
          <p:nvPr/>
        </p:nvCxnSpPr>
        <p:spPr>
          <a:xfrm flipH="1">
            <a:off x="8470694" y="4486789"/>
            <a:ext cx="1251374" cy="69790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/>
          <p:nvPr/>
        </p:nvCxnSpPr>
        <p:spPr>
          <a:xfrm>
            <a:off x="8468389" y="5184696"/>
            <a:ext cx="1253679" cy="0"/>
          </a:xfrm>
          <a:prstGeom prst="straightConnector1">
            <a:avLst/>
          </a:prstGeom>
          <a:ln w="2222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/>
          <p:nvPr/>
        </p:nvCxnSpPr>
        <p:spPr>
          <a:xfrm>
            <a:off x="9722068" y="5184696"/>
            <a:ext cx="1053803" cy="0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/>
          <p:nvPr/>
        </p:nvCxnSpPr>
        <p:spPr>
          <a:xfrm>
            <a:off x="9722067" y="3940589"/>
            <a:ext cx="1053803" cy="0"/>
          </a:xfrm>
          <a:prstGeom prst="straightConnector1">
            <a:avLst/>
          </a:prstGeom>
          <a:ln w="2222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11032818" y="3755404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</a:t>
            </a:r>
            <a:r>
              <a:rPr kumimoji="1" lang="en-US" altLang="zh-CN" baseline="-25000" dirty="0" smtClean="0"/>
              <a:t>1</a:t>
            </a:r>
            <a:r>
              <a:rPr kumimoji="1" lang="en-US" altLang="zh-CN" dirty="0" smtClean="0"/>
              <a:t>’</a:t>
            </a:r>
            <a:endParaRPr kumimoji="1" lang="zh-CN" altLang="en-US" dirty="0"/>
          </a:p>
        </p:txBody>
      </p:sp>
      <p:sp>
        <p:nvSpPr>
          <p:cNvPr id="37" name="六边形 36"/>
          <p:cNvSpPr/>
          <p:nvPr/>
        </p:nvSpPr>
        <p:spPr>
          <a:xfrm>
            <a:off x="9549456" y="4375321"/>
            <a:ext cx="388236" cy="317892"/>
          </a:xfrm>
          <a:prstGeom prst="hexagon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10357735" y="4117457"/>
            <a:ext cx="34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t</a:t>
            </a:r>
            <a:r>
              <a:rPr kumimoji="1" lang="en-US" altLang="zh-CN" baseline="-25000" dirty="0" smtClean="0"/>
              <a:t>2</a:t>
            </a:r>
            <a:endParaRPr kumimoji="1"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8660159" y="5167727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MAC ACK</a:t>
            </a:r>
            <a:endParaRPr kumimoji="1" lang="zh-CN" altLang="en-US" dirty="0"/>
          </a:p>
        </p:txBody>
      </p:sp>
      <p:sp>
        <p:nvSpPr>
          <p:cNvPr id="47" name="文本框 46"/>
          <p:cNvSpPr txBox="1"/>
          <p:nvPr/>
        </p:nvSpPr>
        <p:spPr>
          <a:xfrm>
            <a:off x="11132242" y="5027157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t</a:t>
            </a:r>
            <a:r>
              <a:rPr kumimoji="1" lang="en-US" altLang="zh-CN" baseline="-25000" dirty="0"/>
              <a:t>3</a:t>
            </a:r>
            <a:r>
              <a:rPr kumimoji="1" lang="en-US" altLang="zh-CN" dirty="0" smtClean="0"/>
              <a:t>’</a:t>
            </a:r>
            <a:endParaRPr kumimoji="1" lang="zh-CN" altLang="en-US" dirty="0"/>
          </a:p>
        </p:txBody>
      </p:sp>
      <p:sp>
        <p:nvSpPr>
          <p:cNvPr id="48" name="文本框 47"/>
          <p:cNvSpPr txBox="1"/>
          <p:nvPr/>
        </p:nvSpPr>
        <p:spPr>
          <a:xfrm>
            <a:off x="11401566" y="5031858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-</a:t>
            </a:r>
            <a:endParaRPr kumimoji="1" lang="zh-CN" altLang="en-US" dirty="0"/>
          </a:p>
        </p:txBody>
      </p:sp>
      <p:sp>
        <p:nvSpPr>
          <p:cNvPr id="22" name="六边形 21"/>
          <p:cNvSpPr/>
          <p:nvPr/>
        </p:nvSpPr>
        <p:spPr>
          <a:xfrm>
            <a:off x="8267356" y="3258299"/>
            <a:ext cx="388236" cy="317892"/>
          </a:xfrm>
          <a:prstGeom prst="hexagon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六边形 44"/>
          <p:cNvSpPr/>
          <p:nvPr/>
        </p:nvSpPr>
        <p:spPr>
          <a:xfrm>
            <a:off x="9572480" y="3804322"/>
            <a:ext cx="388236" cy="317892"/>
          </a:xfrm>
          <a:prstGeom prst="hexagon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10387584" y="48646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10076688" y="49194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54" name="六边形 53"/>
          <p:cNvSpPr/>
          <p:nvPr/>
        </p:nvSpPr>
        <p:spPr>
          <a:xfrm>
            <a:off x="9463525" y="4454751"/>
            <a:ext cx="388236" cy="317892"/>
          </a:xfrm>
          <a:prstGeom prst="hexagon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0643616" y="54315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2545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1.85185E-6 L 0.10339 0.07222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9" y="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646 0 " pathEditMode="relative" ptsTypes="AA">
                                      <p:cBhvr>
                                        <p:cTn id="4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0.06614 0.03149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7" y="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4.81481E-6 L -0.09753 0.08472 " pathEditMode="relative" ptsTypes="AA">
                                      <p:cBhvr>
                                        <p:cTn id="7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677 0.03519 -0.01341 0.07061 0.00156 0.08519 C 0.01654 0.09977 0.0901 0.08797 0.0901 0.08797 " pathEditMode="relative" ptsTypes="AAA">
                                      <p:cBhvr>
                                        <p:cTn id="8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51 0.03311 C -0.07187 0.06829 -0.07851 0.10371 -0.06354 0.11829 C -0.04857 0.13288 0.025 0.12107 0.025 0.1213 " pathEditMode="relative" rAng="0" ptsTypes="AAA">
                                      <p:cBhvr>
                                        <p:cTn id="9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28" y="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565 0.12199 C 0.03698 0.09838 0.04843 0.07477 0.06159 0.07662 C 0.07474 0.07847 0.10468 0.13241 0.10468 0.13287 " pathEditMode="relative" rAng="0" ptsTypes="AAA">
                                      <p:cBhvr>
                                        <p:cTn id="10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5" y="-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0" grpId="0"/>
      <p:bldP spid="35" grpId="0"/>
      <p:bldP spid="37" grpId="0" animBg="1"/>
      <p:bldP spid="37" grpId="1" animBg="1"/>
      <p:bldP spid="38" grpId="0"/>
      <p:bldP spid="38" grpId="1"/>
      <p:bldP spid="38" grpId="2"/>
      <p:bldP spid="38" grpId="3"/>
      <p:bldP spid="43" grpId="0"/>
      <p:bldP spid="47" grpId="0"/>
      <p:bldP spid="48" grpId="0"/>
      <p:bldP spid="22" grpId="0" animBg="1"/>
      <p:bldP spid="22" grpId="1" animBg="1"/>
      <p:bldP spid="45" grpId="0" animBg="1"/>
      <p:bldP spid="45" grpId="1" animBg="1"/>
      <p:bldP spid="54" grpId="0" animBg="1"/>
      <p:bldP spid="54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BBB-A986-46DA-9B3A-6C710683F84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WiFi</a:t>
            </a:r>
            <a:r>
              <a:rPr lang="en-US" dirty="0" smtClean="0"/>
              <a:t> performance is far from satisfaction</a:t>
            </a:r>
            <a:endParaRPr 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0" y="1843088"/>
            <a:ext cx="4540250" cy="28071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838204"/>
            <a:ext cx="5635398" cy="28071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7" name="Rounded Rectangle 1"/>
          <p:cNvSpPr/>
          <p:nvPr/>
        </p:nvSpPr>
        <p:spPr>
          <a:xfrm>
            <a:off x="2651838" y="5431225"/>
            <a:ext cx="6096000" cy="71508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sz="3600" dirty="0" smtClean="0"/>
              <a:t>Stringent </a:t>
            </a:r>
            <a:r>
              <a:rPr lang="en-US" sz="3600" dirty="0"/>
              <a:t>Threshold: 20~30ms</a:t>
            </a:r>
          </a:p>
        </p:txBody>
      </p:sp>
    </p:spTree>
    <p:extLst>
      <p:ext uri="{BB962C8B-B14F-4D97-AF65-F5344CB8AC3E}">
        <p14:creationId xmlns:p14="http://schemas.microsoft.com/office/powerpoint/2010/main" val="1216855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41910" y="2005012"/>
            <a:ext cx="4050090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BBB-A986-46DA-9B3A-6C710683F84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WiFi</a:t>
            </a:r>
            <a:r>
              <a:rPr lang="en-US" dirty="0" smtClean="0"/>
              <a:t> performance is far from satisfaction</a:t>
            </a:r>
            <a:endParaRPr lang="en-US" dirty="0"/>
          </a:p>
        </p:txBody>
      </p:sp>
      <p:sp>
        <p:nvSpPr>
          <p:cNvPr id="11" name="Rounded Rectangular Callout 10"/>
          <p:cNvSpPr/>
          <p:nvPr/>
        </p:nvSpPr>
        <p:spPr>
          <a:xfrm>
            <a:off x="6375747" y="1656369"/>
            <a:ext cx="2234853" cy="1075718"/>
          </a:xfrm>
          <a:prstGeom prst="wedgeRoundRectCallout">
            <a:avLst>
              <a:gd name="adj1" fmla="val -80324"/>
              <a:gd name="adj2" fmla="val 78362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dirty="0" smtClean="0">
                <a:solidFill>
                  <a:schemeClr val="tx1"/>
                </a:solidFill>
                <a:latin typeface="Impact" charset="0"/>
                <a:ea typeface="Impact" charset="0"/>
                <a:cs typeface="Impact" charset="0"/>
              </a:rPr>
              <a:t>Unsatisfied</a:t>
            </a:r>
            <a:r>
              <a:rPr lang="zh-CN" altLang="en-US" sz="3200" dirty="0" smtClean="0">
                <a:solidFill>
                  <a:schemeClr val="tx1"/>
                </a:solidFill>
                <a:latin typeface="Impact" charset="0"/>
                <a:ea typeface="Impact" charset="0"/>
                <a:cs typeface="Impact" charset="0"/>
              </a:rPr>
              <a:t> </a:t>
            </a:r>
            <a:endParaRPr lang="en-US" sz="3200" dirty="0">
              <a:solidFill>
                <a:schemeClr val="tx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470738" y="5823823"/>
            <a:ext cx="6096000" cy="71508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sz="3600" dirty="0" smtClean="0"/>
              <a:t>Stringent </a:t>
            </a:r>
            <a:r>
              <a:rPr lang="en-US" sz="3600" dirty="0"/>
              <a:t>Threshold: 20~30ms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894011"/>
            <a:ext cx="7672701" cy="240188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18738" y="320040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Impact" charset="0"/>
                <a:ea typeface="Impact" charset="0"/>
                <a:cs typeface="Impact" charset="0"/>
              </a:rPr>
              <a:t>25ms</a:t>
            </a:r>
            <a:endParaRPr kumimoji="1" lang="zh-CN" altLang="en-US" dirty="0"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7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Challenge</a:t>
            </a:r>
            <a:r>
              <a:rPr lang="zh-CN" altLang="en-US" dirty="0" smtClean="0"/>
              <a:t> </a:t>
            </a:r>
            <a:r>
              <a:rPr lang="en-US" altLang="zh-CN" dirty="0" smtClean="0"/>
              <a:t>1:</a:t>
            </a:r>
            <a:r>
              <a:rPr lang="zh-CN" altLang="en-US" dirty="0" smtClean="0"/>
              <a:t> </a:t>
            </a:r>
            <a:br>
              <a:rPr lang="zh-CN" altLang="en-US" dirty="0" smtClean="0"/>
            </a:br>
            <a:r>
              <a:rPr lang="en-US" altLang="zh-CN" dirty="0" smtClean="0"/>
              <a:t>Swiping</a:t>
            </a:r>
            <a:r>
              <a:rPr lang="en-US" dirty="0" smtClean="0"/>
              <a:t> </a:t>
            </a:r>
            <a:r>
              <a:rPr lang="en-US" dirty="0"/>
              <a:t>the </a:t>
            </a:r>
            <a:r>
              <a:rPr lang="en-US" dirty="0" smtClean="0"/>
              <a:t>configurable parameters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BBB-A986-46DA-9B3A-6C710683F84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Smiley Face 6"/>
          <p:cNvSpPr/>
          <p:nvPr/>
        </p:nvSpPr>
        <p:spPr>
          <a:xfrm>
            <a:off x="2333143" y="4667187"/>
            <a:ext cx="713669" cy="713669"/>
          </a:xfrm>
          <a:prstGeom prst="smileyFace">
            <a:avLst>
              <a:gd name="adj" fmla="val -4653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8" name="Flowchart: Alternate Process 7"/>
          <p:cNvSpPr/>
          <p:nvPr/>
        </p:nvSpPr>
        <p:spPr>
          <a:xfrm>
            <a:off x="101446" y="2030026"/>
            <a:ext cx="1811332" cy="774916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000"/>
              </a:lnSpc>
            </a:pPr>
            <a:r>
              <a:rPr lang="en-US" sz="2800" dirty="0">
                <a:solidFill>
                  <a:schemeClr val="tx1"/>
                </a:solidFill>
              </a:rPr>
              <a:t>Transmit Power?</a:t>
            </a:r>
          </a:p>
        </p:txBody>
      </p:sp>
      <p:sp>
        <p:nvSpPr>
          <p:cNvPr id="9" name="Flowchart: Alternate Process 8"/>
          <p:cNvSpPr/>
          <p:nvPr/>
        </p:nvSpPr>
        <p:spPr>
          <a:xfrm>
            <a:off x="2610138" y="2026295"/>
            <a:ext cx="1806462" cy="774916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Channel?</a:t>
            </a:r>
          </a:p>
        </p:txBody>
      </p:sp>
      <p:sp>
        <p:nvSpPr>
          <p:cNvPr id="10" name="Flowchart: Alternate Process 9"/>
          <p:cNvSpPr/>
          <p:nvPr/>
        </p:nvSpPr>
        <p:spPr>
          <a:xfrm>
            <a:off x="5175240" y="1985592"/>
            <a:ext cx="1923118" cy="774916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Location?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6973" y="3550646"/>
            <a:ext cx="30854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As large as Possible</a:t>
            </a:r>
          </a:p>
          <a:p>
            <a:r>
              <a:rPr lang="en-US" sz="2800" dirty="0" smtClean="0"/>
              <a:t>1000mw!</a:t>
            </a:r>
            <a:endParaRPr lang="en-US" sz="2800" dirty="0"/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3303308270"/>
              </p:ext>
            </p:extLst>
          </p:nvPr>
        </p:nvGraphicFramePr>
        <p:xfrm>
          <a:off x="3775436" y="3209669"/>
          <a:ext cx="2346391" cy="1506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6779272" y="3713079"/>
            <a:ext cx="3515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Move closer to the AP!</a:t>
            </a:r>
            <a:endParaRPr lang="en-US" sz="2800" dirty="0"/>
          </a:p>
        </p:txBody>
      </p:sp>
      <p:sp>
        <p:nvSpPr>
          <p:cNvPr id="17" name="Multiply 16"/>
          <p:cNvSpPr/>
          <p:nvPr/>
        </p:nvSpPr>
        <p:spPr>
          <a:xfrm>
            <a:off x="1918356" y="2081707"/>
            <a:ext cx="667725" cy="670922"/>
          </a:xfrm>
          <a:prstGeom prst="mathMultipl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ultiply 17"/>
          <p:cNvSpPr/>
          <p:nvPr/>
        </p:nvSpPr>
        <p:spPr>
          <a:xfrm>
            <a:off x="7083560" y="2060140"/>
            <a:ext cx="667725" cy="670922"/>
          </a:xfrm>
          <a:prstGeom prst="mathMultipl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40775" y="5343549"/>
            <a:ext cx="262065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No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help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/>
              <a:t> </a:t>
            </a:r>
            <a:endParaRPr lang="zh-CN" altLang="en-US" sz="2800" dirty="0" smtClean="0"/>
          </a:p>
          <a:p>
            <a:r>
              <a:rPr lang="en-US" altLang="zh-CN" sz="2800" dirty="0" smtClean="0">
                <a:latin typeface="Impact" charset="0"/>
                <a:ea typeface="Impact" charset="0"/>
                <a:cs typeface="Impact" charset="0"/>
              </a:rPr>
              <a:t>RSSI</a:t>
            </a:r>
            <a:r>
              <a:rPr lang="zh-CN" altLang="en-US" sz="2800" dirty="0" smtClean="0"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sz="2800" dirty="0" smtClean="0">
                <a:latin typeface="Impact" charset="0"/>
                <a:ea typeface="Impact" charset="0"/>
                <a:cs typeface="Impact" charset="0"/>
              </a:rPr>
              <a:t>OF</a:t>
            </a:r>
            <a:r>
              <a:rPr lang="zh-CN" altLang="en-US" sz="2800" dirty="0" smtClean="0"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sz="2800" dirty="0" smtClean="0">
                <a:latin typeface="Impact" charset="0"/>
                <a:ea typeface="Impact" charset="0"/>
                <a:cs typeface="Impact" charset="0"/>
              </a:rPr>
              <a:t>CLIENTS</a:t>
            </a:r>
            <a:endParaRPr lang="zh-CN" altLang="en-US" sz="2800" dirty="0" smtClean="0">
              <a:latin typeface="Impact" charset="0"/>
              <a:ea typeface="Impact" charset="0"/>
              <a:cs typeface="Impact" charset="0"/>
            </a:endParaRPr>
          </a:p>
          <a:p>
            <a:r>
              <a:rPr lang="en-US" altLang="zh-CN" sz="2800" dirty="0"/>
              <a:t>m</a:t>
            </a:r>
            <a:r>
              <a:rPr lang="en-US" altLang="zh-CN" sz="2800" dirty="0" smtClean="0"/>
              <a:t>easured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AP.</a:t>
            </a:r>
            <a:endParaRPr lang="zh-CN" altLang="en-US" sz="2800" dirty="0" smtClean="0"/>
          </a:p>
        </p:txBody>
      </p:sp>
      <p:sp>
        <p:nvSpPr>
          <p:cNvPr id="24" name="Down Arrow 23"/>
          <p:cNvSpPr/>
          <p:nvPr/>
        </p:nvSpPr>
        <p:spPr>
          <a:xfrm>
            <a:off x="1084747" y="4709589"/>
            <a:ext cx="371960" cy="663842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/>
          <p:cNvSpPr/>
          <p:nvPr/>
        </p:nvSpPr>
        <p:spPr>
          <a:xfrm>
            <a:off x="4828268" y="4717014"/>
            <a:ext cx="371960" cy="663842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994493" y="5429493"/>
            <a:ext cx="268862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Impact" charset="0"/>
                <a:ea typeface="Impact" charset="0"/>
                <a:cs typeface="Impact" charset="0"/>
              </a:rPr>
              <a:t>BLIND</a:t>
            </a:r>
            <a:r>
              <a:rPr lang="zh-CN" altLang="en-US" sz="2800" dirty="0" smtClean="0"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sz="2800" dirty="0" smtClean="0">
                <a:latin typeface="Impact" charset="0"/>
                <a:ea typeface="Impact" charset="0"/>
                <a:cs typeface="Impact" charset="0"/>
              </a:rPr>
              <a:t>SEARCH</a:t>
            </a:r>
            <a:r>
              <a:rPr lang="zh-CN" altLang="en-US" sz="2800" dirty="0" smtClean="0"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sz="2800" dirty="0" smtClean="0">
                <a:latin typeface="Impact" charset="0"/>
                <a:ea typeface="Impact" charset="0"/>
                <a:cs typeface="Impact" charset="0"/>
              </a:rPr>
              <a:t>!</a:t>
            </a:r>
            <a:r>
              <a:rPr lang="zh-CN" altLang="en-US" sz="2800" dirty="0" smtClean="0">
                <a:latin typeface="Impact" charset="0"/>
                <a:ea typeface="Impact" charset="0"/>
                <a:cs typeface="Impact" charset="0"/>
              </a:rPr>
              <a:t> </a:t>
            </a:r>
            <a:endParaRPr lang="en-US" sz="2800" dirty="0" smtClean="0">
              <a:latin typeface="Impact" charset="0"/>
              <a:ea typeface="Impact" charset="0"/>
              <a:cs typeface="Impact" charset="0"/>
            </a:endParaRPr>
          </a:p>
          <a:p>
            <a:r>
              <a:rPr lang="en-US" sz="2800" dirty="0" smtClean="0"/>
              <a:t>Don’t know what</a:t>
            </a:r>
          </a:p>
          <a:p>
            <a:r>
              <a:rPr lang="en-US" sz="2800" dirty="0"/>
              <a:t>w</a:t>
            </a:r>
            <a:r>
              <a:rPr lang="en-US" sz="2800" dirty="0" smtClean="0"/>
              <a:t>ill happen. </a:t>
            </a:r>
            <a:endParaRPr lang="en-US" sz="2800" dirty="0"/>
          </a:p>
        </p:txBody>
      </p:sp>
      <p:sp>
        <p:nvSpPr>
          <p:cNvPr id="27" name="Down Arrow 26"/>
          <p:cNvSpPr/>
          <p:nvPr/>
        </p:nvSpPr>
        <p:spPr>
          <a:xfrm>
            <a:off x="8136022" y="4748434"/>
            <a:ext cx="371960" cy="663842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7358436" y="5503325"/>
            <a:ext cx="2515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Impact" charset="0"/>
                <a:ea typeface="Impact" charset="0"/>
                <a:cs typeface="Impact" charset="0"/>
              </a:rPr>
              <a:t>CLIENTS</a:t>
            </a:r>
            <a:r>
              <a:rPr lang="zh-CN" altLang="en-US" sz="2800" dirty="0" smtClean="0"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sz="2800" dirty="0" smtClean="0">
                <a:latin typeface="Impact" charset="0"/>
                <a:ea typeface="Impact" charset="0"/>
                <a:cs typeface="Impact" charset="0"/>
              </a:rPr>
              <a:t>MOVES</a:t>
            </a:r>
            <a:r>
              <a:rPr lang="zh-CN" altLang="en-US" sz="2800" dirty="0" smtClean="0"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sz="2800" dirty="0" smtClean="0">
                <a:latin typeface="Impact" charset="0"/>
                <a:ea typeface="Impact" charset="0"/>
                <a:cs typeface="Impact" charset="0"/>
              </a:rPr>
              <a:t>!</a:t>
            </a:r>
            <a:endParaRPr lang="en-US" sz="2800" dirty="0"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29" name="Smiley Face 28"/>
          <p:cNvSpPr/>
          <p:nvPr/>
        </p:nvSpPr>
        <p:spPr>
          <a:xfrm>
            <a:off x="5672177" y="4698607"/>
            <a:ext cx="713669" cy="713669"/>
          </a:xfrm>
          <a:prstGeom prst="smileyFace">
            <a:avLst>
              <a:gd name="adj" fmla="val -4653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0" name="Smiley Face 29"/>
          <p:cNvSpPr/>
          <p:nvPr/>
        </p:nvSpPr>
        <p:spPr>
          <a:xfrm>
            <a:off x="8921218" y="4592447"/>
            <a:ext cx="713669" cy="713669"/>
          </a:xfrm>
          <a:prstGeom prst="smileyFace">
            <a:avLst>
              <a:gd name="adj" fmla="val -4653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1" name="Equal 30"/>
          <p:cNvSpPr/>
          <p:nvPr/>
        </p:nvSpPr>
        <p:spPr>
          <a:xfrm>
            <a:off x="9450030" y="2060140"/>
            <a:ext cx="592408" cy="714057"/>
          </a:xfrm>
          <a:prstGeom prst="mathEqual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059" y="1438600"/>
            <a:ext cx="1905000" cy="1743075"/>
          </a:xfrm>
          <a:prstGeom prst="rect">
            <a:avLst/>
          </a:prstGeom>
        </p:spPr>
      </p:pic>
      <p:sp>
        <p:nvSpPr>
          <p:cNvPr id="34" name="Flowchart: Alternate Process 33"/>
          <p:cNvSpPr/>
          <p:nvPr/>
        </p:nvSpPr>
        <p:spPr>
          <a:xfrm>
            <a:off x="7784896" y="1987602"/>
            <a:ext cx="1631523" cy="774916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000"/>
              </a:lnSpc>
            </a:pPr>
            <a:r>
              <a:rPr lang="en-US" sz="3200" dirty="0" smtClean="0">
                <a:solidFill>
                  <a:schemeClr val="tx1"/>
                </a:solidFill>
              </a:rPr>
              <a:t>Channel</a:t>
            </a:r>
          </a:p>
          <a:p>
            <a:pPr algn="ctr">
              <a:lnSpc>
                <a:spcPts val="3000"/>
              </a:lnSpc>
            </a:pPr>
            <a:r>
              <a:rPr lang="en-US" sz="3200" dirty="0" smtClean="0">
                <a:solidFill>
                  <a:schemeClr val="tx1"/>
                </a:solidFill>
              </a:rPr>
              <a:t>Width?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5" name="Multiply 34"/>
          <p:cNvSpPr/>
          <p:nvPr/>
        </p:nvSpPr>
        <p:spPr>
          <a:xfrm>
            <a:off x="4435413" y="2099061"/>
            <a:ext cx="667725" cy="670922"/>
          </a:xfrm>
          <a:prstGeom prst="mathMultipl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16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Challenge</a:t>
            </a:r>
            <a:r>
              <a:rPr lang="zh-CN" altLang="en-US" dirty="0" smtClean="0"/>
              <a:t> </a:t>
            </a:r>
            <a:r>
              <a:rPr lang="en-US" altLang="zh-CN" dirty="0" smtClean="0"/>
              <a:t>2: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Complex dependencies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1BBB-A986-46DA-9B3A-6C710683F84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Flowchart: Alternate Process 5"/>
          <p:cNvSpPr/>
          <p:nvPr/>
        </p:nvSpPr>
        <p:spPr>
          <a:xfrm>
            <a:off x="1912778" y="1709034"/>
            <a:ext cx="1927702" cy="774916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000"/>
              </a:lnSpc>
            </a:pPr>
            <a:r>
              <a:rPr lang="en-US" sz="2800" dirty="0">
                <a:solidFill>
                  <a:schemeClr val="tx1"/>
                </a:solidFill>
              </a:rPr>
              <a:t>Transmit Power?</a:t>
            </a:r>
          </a:p>
        </p:txBody>
      </p:sp>
      <p:sp>
        <p:nvSpPr>
          <p:cNvPr id="7" name="Flowchart: Alternate Process 6"/>
          <p:cNvSpPr/>
          <p:nvPr/>
        </p:nvSpPr>
        <p:spPr>
          <a:xfrm>
            <a:off x="1912778" y="4235652"/>
            <a:ext cx="1927702" cy="774916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Channel?</a:t>
            </a:r>
          </a:p>
        </p:txBody>
      </p:sp>
      <p:sp>
        <p:nvSpPr>
          <p:cNvPr id="8" name="Flowchart: Alternate Process 7"/>
          <p:cNvSpPr/>
          <p:nvPr/>
        </p:nvSpPr>
        <p:spPr>
          <a:xfrm>
            <a:off x="1912778" y="2963170"/>
            <a:ext cx="1927702" cy="774916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Location?</a:t>
            </a:r>
          </a:p>
        </p:txBody>
      </p:sp>
      <p:sp>
        <p:nvSpPr>
          <p:cNvPr id="9" name="Flowchart: Alternate Process 8"/>
          <p:cNvSpPr/>
          <p:nvPr/>
        </p:nvSpPr>
        <p:spPr>
          <a:xfrm>
            <a:off x="1912778" y="5508134"/>
            <a:ext cx="1927702" cy="774916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000"/>
              </a:lnSpc>
            </a:pPr>
            <a:r>
              <a:rPr lang="en-US" sz="3200" dirty="0" smtClean="0">
                <a:solidFill>
                  <a:schemeClr val="tx1"/>
                </a:solidFill>
              </a:rPr>
              <a:t>Channel</a:t>
            </a:r>
          </a:p>
          <a:p>
            <a:pPr algn="ctr">
              <a:lnSpc>
                <a:spcPts val="3000"/>
              </a:lnSpc>
            </a:pPr>
            <a:r>
              <a:rPr lang="en-US" sz="3200" dirty="0" smtClean="0">
                <a:solidFill>
                  <a:schemeClr val="tx1"/>
                </a:solidFill>
              </a:rPr>
              <a:t>Width?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58284" y="1831505"/>
            <a:ext cx="5947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Impact" charset="0"/>
                <a:ea typeface="Impact" charset="0"/>
                <a:cs typeface="Impact" charset="0"/>
              </a:rPr>
              <a:t>Received signal strength on client-side</a:t>
            </a:r>
            <a:endParaRPr lang="en-US" sz="2800" dirty="0"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56898" y="2579738"/>
            <a:ext cx="2807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Impact" charset="0"/>
                <a:ea typeface="Impact" charset="0"/>
                <a:cs typeface="Impact" charset="0"/>
              </a:rPr>
              <a:t>Airtime utilization</a:t>
            </a:r>
            <a:endParaRPr lang="en-US" sz="2800" dirty="0"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56898" y="3319953"/>
            <a:ext cx="1869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Impact" charset="0"/>
                <a:ea typeface="Impact" charset="0"/>
                <a:cs typeface="Impact" charset="0"/>
              </a:rPr>
              <a:t>Packet loss</a:t>
            </a:r>
            <a:endParaRPr lang="en-US" sz="2800" dirty="0"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20191" y="4016671"/>
            <a:ext cx="4063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Impact" charset="0"/>
                <a:ea typeface="Impact" charset="0"/>
                <a:cs typeface="Impact" charset="0"/>
              </a:rPr>
              <a:t>Transmitting physical rate</a:t>
            </a:r>
            <a:endParaRPr lang="en-US" sz="2800" dirty="0"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56898" y="4756886"/>
            <a:ext cx="2055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Impact" charset="0"/>
                <a:ea typeface="Impact" charset="0"/>
                <a:cs typeface="Impact" charset="0"/>
              </a:rPr>
              <a:t>Interference</a:t>
            </a:r>
            <a:endParaRPr lang="en-US" sz="2800" dirty="0"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29522" y="5596987"/>
            <a:ext cx="1661993" cy="94192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sz="9600" dirty="0" smtClean="0"/>
              <a:t>…</a:t>
            </a:r>
            <a:endParaRPr lang="en-US" sz="9600" dirty="0"/>
          </a:p>
        </p:txBody>
      </p:sp>
      <p:cxnSp>
        <p:nvCxnSpPr>
          <p:cNvPr id="17" name="Straight Arrow Connector 16"/>
          <p:cNvCxnSpPr>
            <a:stCxn id="6" idx="3"/>
            <a:endCxn id="10" idx="1"/>
          </p:cNvCxnSpPr>
          <p:nvPr/>
        </p:nvCxnSpPr>
        <p:spPr>
          <a:xfrm flipV="1">
            <a:off x="3840480" y="2093115"/>
            <a:ext cx="2017804" cy="33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3"/>
            <a:endCxn id="12" idx="1"/>
          </p:cNvCxnSpPr>
          <p:nvPr/>
        </p:nvCxnSpPr>
        <p:spPr>
          <a:xfrm>
            <a:off x="3840480" y="2096492"/>
            <a:ext cx="2016418" cy="14850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6" idx="3"/>
            <a:endCxn id="13" idx="1"/>
          </p:cNvCxnSpPr>
          <p:nvPr/>
        </p:nvCxnSpPr>
        <p:spPr>
          <a:xfrm>
            <a:off x="3840480" y="2096492"/>
            <a:ext cx="1979711" cy="21817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3"/>
            <a:endCxn id="10" idx="1"/>
          </p:cNvCxnSpPr>
          <p:nvPr/>
        </p:nvCxnSpPr>
        <p:spPr>
          <a:xfrm flipV="1">
            <a:off x="3840480" y="2093115"/>
            <a:ext cx="2017804" cy="12575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3"/>
            <a:endCxn id="14" idx="1"/>
          </p:cNvCxnSpPr>
          <p:nvPr/>
        </p:nvCxnSpPr>
        <p:spPr>
          <a:xfrm>
            <a:off x="3840480" y="3350628"/>
            <a:ext cx="2016418" cy="16678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8" idx="3"/>
            <a:endCxn id="12" idx="1"/>
          </p:cNvCxnSpPr>
          <p:nvPr/>
        </p:nvCxnSpPr>
        <p:spPr>
          <a:xfrm>
            <a:off x="3840480" y="3350628"/>
            <a:ext cx="2016418" cy="2309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7" idx="3"/>
            <a:endCxn id="11" idx="1"/>
          </p:cNvCxnSpPr>
          <p:nvPr/>
        </p:nvCxnSpPr>
        <p:spPr>
          <a:xfrm flipV="1">
            <a:off x="3840480" y="2841348"/>
            <a:ext cx="2016418" cy="178176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7" idx="3"/>
            <a:endCxn id="12" idx="1"/>
          </p:cNvCxnSpPr>
          <p:nvPr/>
        </p:nvCxnSpPr>
        <p:spPr>
          <a:xfrm flipV="1">
            <a:off x="3840480" y="3581563"/>
            <a:ext cx="2016418" cy="104154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7" idx="3"/>
            <a:endCxn id="13" idx="1"/>
          </p:cNvCxnSpPr>
          <p:nvPr/>
        </p:nvCxnSpPr>
        <p:spPr>
          <a:xfrm flipV="1">
            <a:off x="3840480" y="4278281"/>
            <a:ext cx="1979711" cy="3448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7" idx="3"/>
            <a:endCxn id="14" idx="1"/>
          </p:cNvCxnSpPr>
          <p:nvPr/>
        </p:nvCxnSpPr>
        <p:spPr>
          <a:xfrm>
            <a:off x="3840480" y="4623110"/>
            <a:ext cx="2016418" cy="39538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9" idx="3"/>
            <a:endCxn id="11" idx="1"/>
          </p:cNvCxnSpPr>
          <p:nvPr/>
        </p:nvCxnSpPr>
        <p:spPr>
          <a:xfrm flipV="1">
            <a:off x="3840480" y="2841348"/>
            <a:ext cx="2016418" cy="30542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9" idx="3"/>
            <a:endCxn id="12" idx="1"/>
          </p:cNvCxnSpPr>
          <p:nvPr/>
        </p:nvCxnSpPr>
        <p:spPr>
          <a:xfrm flipV="1">
            <a:off x="3840480" y="3581563"/>
            <a:ext cx="2016418" cy="23140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9" idx="3"/>
            <a:endCxn id="13" idx="1"/>
          </p:cNvCxnSpPr>
          <p:nvPr/>
        </p:nvCxnSpPr>
        <p:spPr>
          <a:xfrm flipV="1">
            <a:off x="3840480" y="4278281"/>
            <a:ext cx="1979711" cy="161731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9" idx="3"/>
            <a:endCxn id="14" idx="1"/>
          </p:cNvCxnSpPr>
          <p:nvPr/>
        </p:nvCxnSpPr>
        <p:spPr>
          <a:xfrm flipV="1">
            <a:off x="3840480" y="5018496"/>
            <a:ext cx="2016418" cy="8770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542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67e77f45-2557-4f7a-929c-0e14520e8322" Revision="1" Stencil="System.MyShapes" StencilVersion="1.0"/>
</Control>
</file>

<file path=customXml/itemProps1.xml><?xml version="1.0" encoding="utf-8"?>
<ds:datastoreItem xmlns:ds="http://schemas.openxmlformats.org/officeDocument/2006/customXml" ds:itemID="{91658A52-E0A7-4275-AC0B-C526B548AF0D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4734</TotalTime>
  <Words>3476</Words>
  <Application>Microsoft Macintosh PowerPoint</Application>
  <PresentationFormat>自定义</PresentationFormat>
  <Paragraphs>836</Paragraphs>
  <Slides>52</Slides>
  <Notes>44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嵌入的 OLE 服务器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54" baseType="lpstr">
      <vt:lpstr>Office Theme</vt:lpstr>
      <vt:lpstr>Visio</vt:lpstr>
      <vt:lpstr>WiFi Can Be the Weakest Link of Round Trip Network Latency  in the Wild</vt:lpstr>
      <vt:lpstr>WiFi is indispensable in our daily lives! </vt:lpstr>
      <vt:lpstr>WiFi is indispensable in our daily lives! </vt:lpstr>
      <vt:lpstr>PowerPoint 演示文稿</vt:lpstr>
      <vt:lpstr>PowerPoint 演示文稿</vt:lpstr>
      <vt:lpstr>PowerPoint 演示文稿</vt:lpstr>
      <vt:lpstr>PowerPoint 演示文稿</vt:lpstr>
      <vt:lpstr>Challenge 1:  Swiping the configurable parameters </vt:lpstr>
      <vt:lpstr>Challenge 2: Complex dependencies</vt:lpstr>
      <vt:lpstr>Challenge 3: Trade-off</vt:lpstr>
      <vt:lpstr>Our work</vt:lpstr>
      <vt:lpstr>PowerPoint 演示文稿</vt:lpstr>
      <vt:lpstr>Predicting the Latency using WiFi factors</vt:lpstr>
      <vt:lpstr>Roadmap</vt:lpstr>
      <vt:lpstr>Outline</vt:lpstr>
      <vt:lpstr>Measuring WiFi Hop Latency</vt:lpstr>
      <vt:lpstr>Measuring WiFi Hop Latency: our work</vt:lpstr>
      <vt:lpstr>PowerPoint 演示文稿</vt:lpstr>
      <vt:lpstr>Data collection</vt:lpstr>
      <vt:lpstr>PowerPoint 演示文稿</vt:lpstr>
      <vt:lpstr>Rush hour: refer to measurement on Tsinghua campus by our group</vt:lpstr>
      <vt:lpstr>Measurement Result</vt:lpstr>
      <vt:lpstr>Outline</vt:lpstr>
      <vt:lpstr>Visualization of the correlation</vt:lpstr>
      <vt:lpstr>Visualization of the correlation</vt:lpstr>
      <vt:lpstr>Visualization of the correlation</vt:lpstr>
      <vt:lpstr>Correlation Analysis</vt:lpstr>
      <vt:lpstr>Correlation Analysis</vt:lpstr>
      <vt:lpstr>Correlation Analysis</vt:lpstr>
      <vt:lpstr>Correlation Analysis</vt:lpstr>
      <vt:lpstr>Decision Tree</vt:lpstr>
      <vt:lpstr>Decision Tree</vt:lpstr>
      <vt:lpstr>Decision Tree</vt:lpstr>
      <vt:lpstr>Decision Tree</vt:lpstr>
      <vt:lpstr>Decision Tree</vt:lpstr>
      <vt:lpstr>Outline</vt:lpstr>
      <vt:lpstr>Three Steps for Optimization</vt:lpstr>
      <vt:lpstr>Case Study 1</vt:lpstr>
      <vt:lpstr>PowerPoint 演示文稿</vt:lpstr>
      <vt:lpstr>PowerPoint 演示文稿</vt:lpstr>
      <vt:lpstr>PowerPoint 演示文稿</vt:lpstr>
      <vt:lpstr>Conclusion &amp; Future Work</vt:lpstr>
      <vt:lpstr>PowerPoint 演示文稿</vt:lpstr>
      <vt:lpstr>Abandoned pages</vt:lpstr>
      <vt:lpstr>PowerPoint 演示文稿</vt:lpstr>
      <vt:lpstr>PowerPoint 演示文稿</vt:lpstr>
      <vt:lpstr>Possible questions:</vt:lpstr>
      <vt:lpstr>Many delay sensitive applications!</vt:lpstr>
      <vt:lpstr>Gap between parameters and factors</vt:lpstr>
      <vt:lpstr>Parameter-to-parameter dependencies</vt:lpstr>
      <vt:lpstr>Three-way handshake packets</vt:lpstr>
      <vt:lpstr>Measuring WiFi Hop Latency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WiFi Can Be the Weakest Link of Round Trip Network Latency in the Wild</dc:title>
  <dc:creator>Administrator</dc:creator>
  <cp:lastModifiedBy>孟媛</cp:lastModifiedBy>
  <cp:revision>498</cp:revision>
  <dcterms:created xsi:type="dcterms:W3CDTF">2016-03-08T11:05:08Z</dcterms:created>
  <dcterms:modified xsi:type="dcterms:W3CDTF">2016-04-07T04:46:32Z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